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61"/>
  </p:notesMasterIdLst>
  <p:sldIdLst>
    <p:sldId id="401" r:id="rId2"/>
    <p:sldId id="312" r:id="rId3"/>
    <p:sldId id="315" r:id="rId4"/>
    <p:sldId id="316" r:id="rId5"/>
    <p:sldId id="318" r:id="rId6"/>
    <p:sldId id="319" r:id="rId7"/>
    <p:sldId id="317" r:id="rId8"/>
    <p:sldId id="344" r:id="rId9"/>
    <p:sldId id="365" r:id="rId10"/>
    <p:sldId id="366" r:id="rId11"/>
    <p:sldId id="345" r:id="rId12"/>
    <p:sldId id="346" r:id="rId13"/>
    <p:sldId id="382" r:id="rId14"/>
    <p:sldId id="384" r:id="rId15"/>
    <p:sldId id="386" r:id="rId16"/>
    <p:sldId id="348" r:id="rId17"/>
    <p:sldId id="320" r:id="rId18"/>
    <p:sldId id="321" r:id="rId19"/>
    <p:sldId id="367" r:id="rId20"/>
    <p:sldId id="264" r:id="rId21"/>
    <p:sldId id="313" r:id="rId22"/>
    <p:sldId id="258" r:id="rId23"/>
    <p:sldId id="387" r:id="rId24"/>
    <p:sldId id="388" r:id="rId25"/>
    <p:sldId id="259" r:id="rId26"/>
    <p:sldId id="260" r:id="rId27"/>
    <p:sldId id="368" r:id="rId28"/>
    <p:sldId id="261" r:id="rId29"/>
    <p:sldId id="354" r:id="rId30"/>
    <p:sldId id="369" r:id="rId31"/>
    <p:sldId id="262" r:id="rId32"/>
    <p:sldId id="263" r:id="rId33"/>
    <p:sldId id="391" r:id="rId34"/>
    <p:sldId id="370" r:id="rId35"/>
    <p:sldId id="265" r:id="rId36"/>
    <p:sldId id="266" r:id="rId37"/>
    <p:sldId id="267" r:id="rId38"/>
    <p:sldId id="392" r:id="rId39"/>
    <p:sldId id="371" r:id="rId40"/>
    <p:sldId id="389" r:id="rId41"/>
    <p:sldId id="269" r:id="rId42"/>
    <p:sldId id="375" r:id="rId43"/>
    <p:sldId id="377" r:id="rId44"/>
    <p:sldId id="378" r:id="rId45"/>
    <p:sldId id="301" r:id="rId46"/>
    <p:sldId id="380" r:id="rId47"/>
    <p:sldId id="381" r:id="rId48"/>
    <p:sldId id="393" r:id="rId49"/>
    <p:sldId id="394" r:id="rId50"/>
    <p:sldId id="395" r:id="rId51"/>
    <p:sldId id="396" r:id="rId52"/>
    <p:sldId id="397" r:id="rId53"/>
    <p:sldId id="398" r:id="rId54"/>
    <p:sldId id="399" r:id="rId55"/>
    <p:sldId id="402" r:id="rId56"/>
    <p:sldId id="379" r:id="rId57"/>
    <p:sldId id="302" r:id="rId58"/>
    <p:sldId id="303" r:id="rId59"/>
    <p:sldId id="311" r:id="rId60"/>
  </p:sldIdLst>
  <p:sldSz cx="9144000" cy="6858000" type="screen4x3"/>
  <p:notesSz cx="6761163" cy="9942513"/>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CC66FF"/>
    <a:srgbClr val="00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80144" autoAdjust="0"/>
  </p:normalViewPr>
  <p:slideViewPr>
    <p:cSldViewPr>
      <p:cViewPr varScale="1">
        <p:scale>
          <a:sx n="87" d="100"/>
          <a:sy n="87" d="100"/>
        </p:scale>
        <p:origin x="139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a:extLst>
              <a:ext uri="{FF2B5EF4-FFF2-40B4-BE49-F238E27FC236}">
                <a16:creationId xmlns:a16="http://schemas.microsoft.com/office/drawing/2014/main" id="{B1CA9294-15D9-4F2B-B935-5C88C09F74C6}"/>
              </a:ext>
            </a:extLst>
          </p:cNvPr>
          <p:cNvSpPr>
            <a:spLocks noGrp="1"/>
          </p:cNvSpPr>
          <p:nvPr>
            <p:ph type="hdr" sz="quarter"/>
          </p:nvPr>
        </p:nvSpPr>
        <p:spPr>
          <a:xfrm>
            <a:off x="0" y="0"/>
            <a:ext cx="293052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cs typeface="Arial" charset="0"/>
              </a:defRPr>
            </a:lvl1pPr>
          </a:lstStyle>
          <a:p>
            <a:pPr>
              <a:defRPr/>
            </a:pPr>
            <a:endParaRPr lang="tr-TR"/>
          </a:p>
        </p:txBody>
      </p:sp>
      <p:sp>
        <p:nvSpPr>
          <p:cNvPr id="3" name="Veri Yer Tutucusu 2">
            <a:extLst>
              <a:ext uri="{FF2B5EF4-FFF2-40B4-BE49-F238E27FC236}">
                <a16:creationId xmlns:a16="http://schemas.microsoft.com/office/drawing/2014/main" id="{EF7723C3-F591-47DA-B347-916D58DFC3FC}"/>
              </a:ext>
            </a:extLst>
          </p:cNvPr>
          <p:cNvSpPr>
            <a:spLocks noGrp="1"/>
          </p:cNvSpPr>
          <p:nvPr>
            <p:ph type="dt" idx="1"/>
          </p:nvPr>
        </p:nvSpPr>
        <p:spPr>
          <a:xfrm>
            <a:off x="3829050" y="0"/>
            <a:ext cx="293052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cs typeface="Arial" charset="0"/>
              </a:defRPr>
            </a:lvl1pPr>
          </a:lstStyle>
          <a:p>
            <a:pPr>
              <a:defRPr/>
            </a:pPr>
            <a:fld id="{034279F7-74AA-4877-95D3-5B5414D558DA}" type="datetimeFigureOut">
              <a:rPr lang="tr-TR"/>
              <a:pPr>
                <a:defRPr/>
              </a:pPr>
              <a:t>10.06.2026</a:t>
            </a:fld>
            <a:endParaRPr lang="tr-TR"/>
          </a:p>
        </p:txBody>
      </p:sp>
      <p:sp>
        <p:nvSpPr>
          <p:cNvPr id="4" name="Slayt Görüntüsü Yer Tutucusu 3">
            <a:extLst>
              <a:ext uri="{FF2B5EF4-FFF2-40B4-BE49-F238E27FC236}">
                <a16:creationId xmlns:a16="http://schemas.microsoft.com/office/drawing/2014/main" id="{B20C3F22-9DE6-444A-8E9A-041FB9D5CED9}"/>
              </a:ext>
            </a:extLst>
          </p:cNvPr>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a:extLst>
              <a:ext uri="{FF2B5EF4-FFF2-40B4-BE49-F238E27FC236}">
                <a16:creationId xmlns:a16="http://schemas.microsoft.com/office/drawing/2014/main" id="{30F46B41-7635-49EE-AAD3-A85C95D1D13B}"/>
              </a:ext>
            </a:extLst>
          </p:cNvPr>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a:extLst>
              <a:ext uri="{FF2B5EF4-FFF2-40B4-BE49-F238E27FC236}">
                <a16:creationId xmlns:a16="http://schemas.microsoft.com/office/drawing/2014/main" id="{BC50E4BF-11F8-4B5D-A24E-38AF2E93EF8D}"/>
              </a:ext>
            </a:extLst>
          </p:cNvPr>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cs typeface="Arial" charset="0"/>
              </a:defRPr>
            </a:lvl1pPr>
          </a:lstStyle>
          <a:p>
            <a:pPr>
              <a:defRPr/>
            </a:pPr>
            <a:endParaRPr lang="tr-TR"/>
          </a:p>
        </p:txBody>
      </p:sp>
      <p:sp>
        <p:nvSpPr>
          <p:cNvPr id="7" name="Slayt Numarası Yer Tutucusu 6">
            <a:extLst>
              <a:ext uri="{FF2B5EF4-FFF2-40B4-BE49-F238E27FC236}">
                <a16:creationId xmlns:a16="http://schemas.microsoft.com/office/drawing/2014/main" id="{0FAF2C21-76B2-4C3C-83F5-B4F23DD0398E}"/>
              </a:ext>
            </a:extLst>
          </p:cNvPr>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2AED704-39BA-4BCE-8C6D-99E906F3AEE8}"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yt Görüntüsü Yer Tutucusu 1">
            <a:extLst>
              <a:ext uri="{FF2B5EF4-FFF2-40B4-BE49-F238E27FC236}">
                <a16:creationId xmlns:a16="http://schemas.microsoft.com/office/drawing/2014/main" id="{AF3AABBA-49E3-4404-904C-03D94557DD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 Yer Tutucusu 2">
            <a:extLst>
              <a:ext uri="{FF2B5EF4-FFF2-40B4-BE49-F238E27FC236}">
                <a16:creationId xmlns:a16="http://schemas.microsoft.com/office/drawing/2014/main" id="{6AEE484E-5629-4366-8999-E2C965B544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7652" name="Slayt Numarası Yer Tutucusu 3">
            <a:extLst>
              <a:ext uri="{FF2B5EF4-FFF2-40B4-BE49-F238E27FC236}">
                <a16:creationId xmlns:a16="http://schemas.microsoft.com/office/drawing/2014/main" id="{CC74272E-88A1-4B9A-8C72-AAA250142B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B57DA1-4430-452A-901C-42D22D8BF807}" type="slidenum">
              <a:rPr lang="tr-TR" altLang="tr-TR">
                <a:latin typeface="Arial" panose="020B0604020202020204" pitchFamily="34" charset="0"/>
              </a:rPr>
              <a:pPr>
                <a:spcBef>
                  <a:spcPct val="0"/>
                </a:spcBef>
              </a:pPr>
              <a:t>21</a:t>
            </a:fld>
            <a:endParaRPr lang="tr-TR" altLang="tr-T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a:extLst>
              <a:ext uri="{FF2B5EF4-FFF2-40B4-BE49-F238E27FC236}">
                <a16:creationId xmlns:a16="http://schemas.microsoft.com/office/drawing/2014/main" id="{7D081DE4-5807-4D57-9AB6-9530AA5B0253}"/>
              </a:ext>
            </a:extLst>
          </p:cNvPr>
          <p:cNvSpPr>
            <a:spLocks noGrp="1"/>
          </p:cNvSpPr>
          <p:nvPr>
            <p:ph type="dt" sz="half" idx="10"/>
          </p:nvPr>
        </p:nvSpPr>
        <p:spPr/>
        <p:txBody>
          <a:bodyPr/>
          <a:lstStyle>
            <a:lvl1pPr>
              <a:defRPr/>
            </a:lvl1pPr>
          </a:lstStyle>
          <a:p>
            <a:pPr>
              <a:defRPr/>
            </a:pPr>
            <a:endParaRPr lang="tr-TR"/>
          </a:p>
        </p:txBody>
      </p:sp>
      <p:sp>
        <p:nvSpPr>
          <p:cNvPr id="5" name="Footer Placeholder 4">
            <a:extLst>
              <a:ext uri="{FF2B5EF4-FFF2-40B4-BE49-F238E27FC236}">
                <a16:creationId xmlns:a16="http://schemas.microsoft.com/office/drawing/2014/main" id="{304E8BBE-C6E1-4837-9E7D-869BBB60DF13}"/>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id="{3F56D116-BE43-41E0-B585-EF7B06936815}"/>
              </a:ext>
            </a:extLst>
          </p:cNvPr>
          <p:cNvSpPr>
            <a:spLocks noGrp="1"/>
          </p:cNvSpPr>
          <p:nvPr>
            <p:ph type="sldNum" sz="quarter" idx="12"/>
          </p:nvPr>
        </p:nvSpPr>
        <p:spPr/>
        <p:txBody>
          <a:bodyPr/>
          <a:lstStyle>
            <a:lvl1pPr>
              <a:defRPr/>
            </a:lvl1pPr>
          </a:lstStyle>
          <a:p>
            <a:fld id="{FA848C0A-5E31-4936-B65D-13479CB02AE5}" type="slidenum">
              <a:rPr lang="tr-TR" altLang="tr-TR"/>
              <a:pPr/>
              <a:t>‹#›</a:t>
            </a:fld>
            <a:endParaRPr lang="tr-TR" altLang="tr-TR"/>
          </a:p>
        </p:txBody>
      </p:sp>
    </p:spTree>
    <p:extLst>
      <p:ext uri="{BB962C8B-B14F-4D97-AF65-F5344CB8AC3E}">
        <p14:creationId xmlns:p14="http://schemas.microsoft.com/office/powerpoint/2010/main" val="3279734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simgeye tıklayın</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3">
            <a:extLst>
              <a:ext uri="{FF2B5EF4-FFF2-40B4-BE49-F238E27FC236}">
                <a16:creationId xmlns:a16="http://schemas.microsoft.com/office/drawing/2014/main" id="{E69CB744-32FC-453A-B7CA-190E37926AE3}"/>
              </a:ext>
            </a:extLst>
          </p:cNvPr>
          <p:cNvSpPr>
            <a:spLocks noGrp="1"/>
          </p:cNvSpPr>
          <p:nvPr>
            <p:ph type="dt" sz="half" idx="10"/>
          </p:nvPr>
        </p:nvSpPr>
        <p:spPr/>
        <p:txBody>
          <a:bodyPr/>
          <a:lstStyle>
            <a:lvl1pPr>
              <a:defRPr/>
            </a:lvl1pPr>
          </a:lstStyle>
          <a:p>
            <a:pPr>
              <a:defRPr/>
            </a:pPr>
            <a:endParaRPr lang="tr-TR"/>
          </a:p>
        </p:txBody>
      </p:sp>
      <p:sp>
        <p:nvSpPr>
          <p:cNvPr id="6" name="Footer Placeholder 4">
            <a:extLst>
              <a:ext uri="{FF2B5EF4-FFF2-40B4-BE49-F238E27FC236}">
                <a16:creationId xmlns:a16="http://schemas.microsoft.com/office/drawing/2014/main" id="{9B583367-B6A7-4D00-982D-04FAA98DEC2F}"/>
              </a:ext>
            </a:extLst>
          </p:cNvPr>
          <p:cNvSpPr>
            <a:spLocks noGrp="1"/>
          </p:cNvSpPr>
          <p:nvPr>
            <p:ph type="ftr" sz="quarter" idx="11"/>
          </p:nvPr>
        </p:nvSpPr>
        <p:spPr/>
        <p:txBody>
          <a:bodyPr/>
          <a:lstStyle>
            <a:lvl1pPr>
              <a:defRPr/>
            </a:lvl1pPr>
          </a:lstStyle>
          <a:p>
            <a:pPr>
              <a:defRPr/>
            </a:pPr>
            <a:endParaRPr lang="tr-TR"/>
          </a:p>
        </p:txBody>
      </p:sp>
      <p:sp>
        <p:nvSpPr>
          <p:cNvPr id="7" name="Slide Number Placeholder 5">
            <a:extLst>
              <a:ext uri="{FF2B5EF4-FFF2-40B4-BE49-F238E27FC236}">
                <a16:creationId xmlns:a16="http://schemas.microsoft.com/office/drawing/2014/main" id="{C32972D0-224A-463E-8435-9D673284C850}"/>
              </a:ext>
            </a:extLst>
          </p:cNvPr>
          <p:cNvSpPr>
            <a:spLocks noGrp="1"/>
          </p:cNvSpPr>
          <p:nvPr>
            <p:ph type="sldNum" sz="quarter" idx="12"/>
          </p:nvPr>
        </p:nvSpPr>
        <p:spPr/>
        <p:txBody>
          <a:bodyPr/>
          <a:lstStyle>
            <a:lvl1pPr>
              <a:defRPr/>
            </a:lvl1pPr>
          </a:lstStyle>
          <a:p>
            <a:fld id="{065E6011-F9CC-4DFC-9C36-A1E48463C833}" type="slidenum">
              <a:rPr lang="tr-TR" altLang="tr-TR"/>
              <a:pPr/>
              <a:t>‹#›</a:t>
            </a:fld>
            <a:endParaRPr lang="tr-TR" altLang="tr-TR"/>
          </a:p>
        </p:txBody>
      </p:sp>
    </p:spTree>
    <p:extLst>
      <p:ext uri="{BB962C8B-B14F-4D97-AF65-F5344CB8AC3E}">
        <p14:creationId xmlns:p14="http://schemas.microsoft.com/office/powerpoint/2010/main" val="113113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a:extLst>
              <a:ext uri="{FF2B5EF4-FFF2-40B4-BE49-F238E27FC236}">
                <a16:creationId xmlns:a16="http://schemas.microsoft.com/office/drawing/2014/main" id="{7C3BD576-01F4-480A-82A1-6A5CD710312F}"/>
              </a:ext>
            </a:extLst>
          </p:cNvPr>
          <p:cNvSpPr>
            <a:spLocks noGrp="1"/>
          </p:cNvSpPr>
          <p:nvPr>
            <p:ph type="dt" sz="half" idx="10"/>
          </p:nvPr>
        </p:nvSpPr>
        <p:spPr/>
        <p:txBody>
          <a:bodyPr/>
          <a:lstStyle>
            <a:lvl1pPr>
              <a:defRPr/>
            </a:lvl1pPr>
          </a:lstStyle>
          <a:p>
            <a:pPr>
              <a:defRPr/>
            </a:pPr>
            <a:endParaRPr lang="tr-TR"/>
          </a:p>
        </p:txBody>
      </p:sp>
      <p:sp>
        <p:nvSpPr>
          <p:cNvPr id="5" name="Footer Placeholder 4">
            <a:extLst>
              <a:ext uri="{FF2B5EF4-FFF2-40B4-BE49-F238E27FC236}">
                <a16:creationId xmlns:a16="http://schemas.microsoft.com/office/drawing/2014/main" id="{03C0A671-A84E-456D-8E15-23FFD5E82505}"/>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id="{5D8672C1-A418-4D7E-8248-3815A1CEAA2A}"/>
              </a:ext>
            </a:extLst>
          </p:cNvPr>
          <p:cNvSpPr>
            <a:spLocks noGrp="1"/>
          </p:cNvSpPr>
          <p:nvPr>
            <p:ph type="sldNum" sz="quarter" idx="12"/>
          </p:nvPr>
        </p:nvSpPr>
        <p:spPr/>
        <p:txBody>
          <a:bodyPr/>
          <a:lstStyle>
            <a:lvl1pPr>
              <a:defRPr/>
            </a:lvl1pPr>
          </a:lstStyle>
          <a:p>
            <a:fld id="{5A8E1AC0-1DFE-48D2-9577-C4491E5B1855}" type="slidenum">
              <a:rPr lang="tr-TR" altLang="tr-TR"/>
              <a:pPr/>
              <a:t>‹#›</a:t>
            </a:fld>
            <a:endParaRPr lang="tr-TR" altLang="tr-TR"/>
          </a:p>
        </p:txBody>
      </p:sp>
    </p:spTree>
    <p:extLst>
      <p:ext uri="{BB962C8B-B14F-4D97-AF65-F5344CB8AC3E}">
        <p14:creationId xmlns:p14="http://schemas.microsoft.com/office/powerpoint/2010/main" val="3472922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1">
            <a:extLst>
              <a:ext uri="{FF2B5EF4-FFF2-40B4-BE49-F238E27FC236}">
                <a16:creationId xmlns:a16="http://schemas.microsoft.com/office/drawing/2014/main" id="{FC3FECCD-2988-4C3B-BA88-95ACF3A5F950}"/>
              </a:ext>
            </a:extLst>
          </p:cNvPr>
          <p:cNvSpPr txBox="1">
            <a:spLocks noChangeArrowheads="1"/>
          </p:cNvSpPr>
          <p:nvPr/>
        </p:nvSpPr>
        <p:spPr bwMode="auto">
          <a:xfrm>
            <a:off x="674688" y="971550"/>
            <a:ext cx="600075" cy="1970088"/>
          </a:xfrm>
          <a:prstGeom prst="rect">
            <a:avLst/>
          </a:prstGeom>
          <a:noFill/>
          <a:ln>
            <a:noFill/>
          </a:ln>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tr-TR" sz="12200">
                <a:solidFill>
                  <a:srgbClr val="EF53A5"/>
                </a:solidFill>
                <a:latin typeface="Arial" panose="020B0604020202020204" pitchFamily="34" charset="0"/>
              </a:rPr>
              <a:t>“</a:t>
            </a:r>
          </a:p>
        </p:txBody>
      </p:sp>
      <p:sp>
        <p:nvSpPr>
          <p:cNvPr id="6" name="TextBox 10">
            <a:extLst>
              <a:ext uri="{FF2B5EF4-FFF2-40B4-BE49-F238E27FC236}">
                <a16:creationId xmlns:a16="http://schemas.microsoft.com/office/drawing/2014/main" id="{AA3CCC07-C89C-4287-927E-8B925AA8EEA3}"/>
              </a:ext>
            </a:extLst>
          </p:cNvPr>
          <p:cNvSpPr txBox="1">
            <a:spLocks noChangeArrowheads="1"/>
          </p:cNvSpPr>
          <p:nvPr/>
        </p:nvSpPr>
        <p:spPr bwMode="auto">
          <a:xfrm>
            <a:off x="6999288" y="2613025"/>
            <a:ext cx="601662" cy="1970088"/>
          </a:xfrm>
          <a:prstGeom prst="rect">
            <a:avLst/>
          </a:prstGeom>
          <a:noFill/>
          <a:ln>
            <a:noFill/>
          </a:ln>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tr-TR" sz="12200">
                <a:solidFill>
                  <a:srgbClr val="EF53A5"/>
                </a:solidFill>
                <a:latin typeface="Arial" panose="020B0604020202020204" pitchFamily="34" charset="0"/>
              </a:rPr>
              <a:t>”</a:t>
            </a:r>
          </a:p>
        </p:txBody>
      </p:sp>
      <p:sp>
        <p:nvSpPr>
          <p:cNvPr id="2" name="Title 1"/>
          <p:cNvSpPr>
            <a:spLocks noGrp="1"/>
          </p:cNvSpPr>
          <p:nvPr>
            <p:ph type="title"/>
          </p:nvPr>
        </p:nvSpPr>
        <p:spPr>
          <a:xfrm>
            <a:off x="1181408" y="1447800"/>
            <a:ext cx="6001049" cy="2323374"/>
          </a:xfrm>
        </p:spPr>
        <p:txBody>
          <a:bodyPr/>
          <a:lstStyle>
            <a:lvl1pPr>
              <a:defRPr sz="4800"/>
            </a:lvl1pPr>
          </a:lstStyle>
          <a:p>
            <a:r>
              <a:rPr lang="tr-TR"/>
              <a:t>Asıl başlık stilini düzenlemek için tıklayın</a:t>
            </a:r>
            <a:endParaRPr lang="en-US" dirty="0"/>
          </a:p>
        </p:txBody>
      </p:sp>
      <p:sp>
        <p:nvSpPr>
          <p:cNvPr id="14" name="Text Placeholder 3"/>
          <p:cNvSpPr>
            <a:spLocks noGrp="1"/>
          </p:cNvSpPr>
          <p:nvPr>
            <p:ph type="body" sz="half" idx="13"/>
          </p:nvPr>
        </p:nvSpPr>
        <p:spPr>
          <a:xfrm>
            <a:off x="1448177" y="3771174"/>
            <a:ext cx="5461159" cy="342174"/>
          </a:xfrm>
        </p:spPr>
        <p:txBody>
          <a:bodyPr>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7" name="Date Placeholder 3">
            <a:extLst>
              <a:ext uri="{FF2B5EF4-FFF2-40B4-BE49-F238E27FC236}">
                <a16:creationId xmlns:a16="http://schemas.microsoft.com/office/drawing/2014/main" id="{B4335A14-8F60-4577-992B-11A224B124DB}"/>
              </a:ext>
            </a:extLst>
          </p:cNvPr>
          <p:cNvSpPr>
            <a:spLocks noGrp="1"/>
          </p:cNvSpPr>
          <p:nvPr>
            <p:ph type="dt" sz="half" idx="14"/>
          </p:nvPr>
        </p:nvSpPr>
        <p:spPr/>
        <p:txBody>
          <a:bodyPr/>
          <a:lstStyle>
            <a:lvl1pPr>
              <a:defRPr/>
            </a:lvl1pPr>
          </a:lstStyle>
          <a:p>
            <a:pPr>
              <a:defRPr/>
            </a:pPr>
            <a:endParaRPr lang="tr-TR"/>
          </a:p>
        </p:txBody>
      </p:sp>
      <p:sp>
        <p:nvSpPr>
          <p:cNvPr id="8" name="Footer Placeholder 4">
            <a:extLst>
              <a:ext uri="{FF2B5EF4-FFF2-40B4-BE49-F238E27FC236}">
                <a16:creationId xmlns:a16="http://schemas.microsoft.com/office/drawing/2014/main" id="{BAFD3AE8-39E9-40EC-A219-1D69815A1BF2}"/>
              </a:ext>
            </a:extLst>
          </p:cNvPr>
          <p:cNvSpPr>
            <a:spLocks noGrp="1"/>
          </p:cNvSpPr>
          <p:nvPr>
            <p:ph type="ftr" sz="quarter" idx="15"/>
          </p:nvPr>
        </p:nvSpPr>
        <p:spPr/>
        <p:txBody>
          <a:bodyPr/>
          <a:lstStyle>
            <a:lvl1pPr>
              <a:defRPr/>
            </a:lvl1pPr>
          </a:lstStyle>
          <a:p>
            <a:pPr>
              <a:defRPr/>
            </a:pPr>
            <a:endParaRPr lang="tr-TR"/>
          </a:p>
        </p:txBody>
      </p:sp>
      <p:sp>
        <p:nvSpPr>
          <p:cNvPr id="9" name="Slide Number Placeholder 5">
            <a:extLst>
              <a:ext uri="{FF2B5EF4-FFF2-40B4-BE49-F238E27FC236}">
                <a16:creationId xmlns:a16="http://schemas.microsoft.com/office/drawing/2014/main" id="{552CF7BB-B922-4A7B-8B06-4229E6A40049}"/>
              </a:ext>
            </a:extLst>
          </p:cNvPr>
          <p:cNvSpPr>
            <a:spLocks noGrp="1"/>
          </p:cNvSpPr>
          <p:nvPr>
            <p:ph type="sldNum" sz="quarter" idx="16"/>
          </p:nvPr>
        </p:nvSpPr>
        <p:spPr/>
        <p:txBody>
          <a:bodyPr/>
          <a:lstStyle>
            <a:lvl1pPr>
              <a:defRPr/>
            </a:lvl1pPr>
          </a:lstStyle>
          <a:p>
            <a:fld id="{1E316DE3-B8F4-402F-B0E0-DE9E14636F72}" type="slidenum">
              <a:rPr lang="tr-TR" altLang="tr-TR"/>
              <a:pPr/>
              <a:t>‹#›</a:t>
            </a:fld>
            <a:endParaRPr lang="tr-TR" altLang="tr-TR"/>
          </a:p>
        </p:txBody>
      </p:sp>
    </p:spTree>
    <p:extLst>
      <p:ext uri="{BB962C8B-B14F-4D97-AF65-F5344CB8AC3E}">
        <p14:creationId xmlns:p14="http://schemas.microsoft.com/office/powerpoint/2010/main" val="4254478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a:extLst>
              <a:ext uri="{FF2B5EF4-FFF2-40B4-BE49-F238E27FC236}">
                <a16:creationId xmlns:a16="http://schemas.microsoft.com/office/drawing/2014/main" id="{527B5D4A-5402-4A6E-9BF5-2C6F0E84D278}"/>
              </a:ext>
            </a:extLst>
          </p:cNvPr>
          <p:cNvSpPr>
            <a:spLocks noGrp="1"/>
          </p:cNvSpPr>
          <p:nvPr>
            <p:ph type="dt" sz="half" idx="10"/>
          </p:nvPr>
        </p:nvSpPr>
        <p:spPr/>
        <p:txBody>
          <a:bodyPr/>
          <a:lstStyle>
            <a:lvl1pPr>
              <a:defRPr/>
            </a:lvl1pPr>
          </a:lstStyle>
          <a:p>
            <a:pPr>
              <a:defRPr/>
            </a:pPr>
            <a:endParaRPr lang="tr-TR"/>
          </a:p>
        </p:txBody>
      </p:sp>
      <p:sp>
        <p:nvSpPr>
          <p:cNvPr id="5" name="Footer Placeholder 4">
            <a:extLst>
              <a:ext uri="{FF2B5EF4-FFF2-40B4-BE49-F238E27FC236}">
                <a16:creationId xmlns:a16="http://schemas.microsoft.com/office/drawing/2014/main" id="{C20E1BE8-CDC3-48A1-92A1-4B7150077ED6}"/>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id="{75EC162E-F99A-4092-B9A3-F88F23F065F4}"/>
              </a:ext>
            </a:extLst>
          </p:cNvPr>
          <p:cNvSpPr>
            <a:spLocks noGrp="1"/>
          </p:cNvSpPr>
          <p:nvPr>
            <p:ph type="sldNum" sz="quarter" idx="12"/>
          </p:nvPr>
        </p:nvSpPr>
        <p:spPr/>
        <p:txBody>
          <a:bodyPr/>
          <a:lstStyle>
            <a:lvl1pPr>
              <a:defRPr/>
            </a:lvl1pPr>
          </a:lstStyle>
          <a:p>
            <a:fld id="{83F71A2F-4901-47D2-9BA3-71D6E2471077}" type="slidenum">
              <a:rPr lang="tr-TR" altLang="tr-TR"/>
              <a:pPr/>
              <a:t>‹#›</a:t>
            </a:fld>
            <a:endParaRPr lang="tr-TR" altLang="tr-TR"/>
          </a:p>
        </p:txBody>
      </p:sp>
    </p:spTree>
    <p:extLst>
      <p:ext uri="{BB962C8B-B14F-4D97-AF65-F5344CB8AC3E}">
        <p14:creationId xmlns:p14="http://schemas.microsoft.com/office/powerpoint/2010/main" val="211242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cxnSp>
        <p:nvCxnSpPr>
          <p:cNvPr id="9" name="Straight Connector 16">
            <a:extLst>
              <a:ext uri="{FF2B5EF4-FFF2-40B4-BE49-F238E27FC236}">
                <a16:creationId xmlns:a16="http://schemas.microsoft.com/office/drawing/2014/main" id="{AB76CB4D-7D94-43FA-9376-88FF25D08F1B}"/>
              </a:ext>
            </a:extLst>
          </p:cNvPr>
          <p:cNvCxnSpPr/>
          <p:nvPr/>
        </p:nvCxnSpPr>
        <p:spPr>
          <a:xfrm>
            <a:off x="2795588"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a:extLst>
              <a:ext uri="{FF2B5EF4-FFF2-40B4-BE49-F238E27FC236}">
                <a16:creationId xmlns:a16="http://schemas.microsoft.com/office/drawing/2014/main" id="{C0A9E835-D5C5-4709-9F2D-19E6508586D1}"/>
              </a:ext>
            </a:extLst>
          </p:cNvPr>
          <p:cNvCxnSpPr/>
          <p:nvPr/>
        </p:nvCxnSpPr>
        <p:spPr>
          <a:xfrm>
            <a:off x="52228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Date Placeholder 3">
            <a:extLst>
              <a:ext uri="{FF2B5EF4-FFF2-40B4-BE49-F238E27FC236}">
                <a16:creationId xmlns:a16="http://schemas.microsoft.com/office/drawing/2014/main" id="{66F4A35B-1EBC-4F60-8D61-154E91900A45}"/>
              </a:ext>
            </a:extLst>
          </p:cNvPr>
          <p:cNvSpPr>
            <a:spLocks noGrp="1"/>
          </p:cNvSpPr>
          <p:nvPr>
            <p:ph type="dt" sz="half" idx="18"/>
          </p:nvPr>
        </p:nvSpPr>
        <p:spPr/>
        <p:txBody>
          <a:bodyPr/>
          <a:lstStyle>
            <a:lvl1pPr>
              <a:defRPr/>
            </a:lvl1pPr>
          </a:lstStyle>
          <a:p>
            <a:pPr>
              <a:defRPr/>
            </a:pPr>
            <a:endParaRPr lang="tr-TR"/>
          </a:p>
        </p:txBody>
      </p:sp>
      <p:sp>
        <p:nvSpPr>
          <p:cNvPr id="12" name="Footer Placeholder 4">
            <a:extLst>
              <a:ext uri="{FF2B5EF4-FFF2-40B4-BE49-F238E27FC236}">
                <a16:creationId xmlns:a16="http://schemas.microsoft.com/office/drawing/2014/main" id="{847CFF8E-C10F-431A-B167-1A210FFC3971}"/>
              </a:ext>
            </a:extLst>
          </p:cNvPr>
          <p:cNvSpPr>
            <a:spLocks noGrp="1"/>
          </p:cNvSpPr>
          <p:nvPr>
            <p:ph type="ftr" sz="quarter" idx="19"/>
          </p:nvPr>
        </p:nvSpPr>
        <p:spPr/>
        <p:txBody>
          <a:bodyPr/>
          <a:lstStyle>
            <a:lvl1pPr>
              <a:defRPr/>
            </a:lvl1pPr>
          </a:lstStyle>
          <a:p>
            <a:pPr>
              <a:defRPr/>
            </a:pPr>
            <a:endParaRPr lang="tr-TR"/>
          </a:p>
        </p:txBody>
      </p:sp>
      <p:sp>
        <p:nvSpPr>
          <p:cNvPr id="13" name="Slide Number Placeholder 5">
            <a:extLst>
              <a:ext uri="{FF2B5EF4-FFF2-40B4-BE49-F238E27FC236}">
                <a16:creationId xmlns:a16="http://schemas.microsoft.com/office/drawing/2014/main" id="{658692F2-03A0-4DC6-B036-2DBF8BE4E43E}"/>
              </a:ext>
            </a:extLst>
          </p:cNvPr>
          <p:cNvSpPr>
            <a:spLocks noGrp="1"/>
          </p:cNvSpPr>
          <p:nvPr>
            <p:ph type="sldNum" sz="quarter" idx="20"/>
          </p:nvPr>
        </p:nvSpPr>
        <p:spPr/>
        <p:txBody>
          <a:bodyPr/>
          <a:lstStyle>
            <a:lvl1pPr>
              <a:defRPr/>
            </a:lvl1pPr>
          </a:lstStyle>
          <a:p>
            <a:fld id="{212DBE73-81B8-4EE5-894C-E6BC23752E9C}" type="slidenum">
              <a:rPr lang="tr-TR" altLang="tr-TR"/>
              <a:pPr/>
              <a:t>‹#›</a:t>
            </a:fld>
            <a:endParaRPr lang="tr-TR" altLang="tr-TR"/>
          </a:p>
        </p:txBody>
      </p:sp>
    </p:spTree>
    <p:extLst>
      <p:ext uri="{BB962C8B-B14F-4D97-AF65-F5344CB8AC3E}">
        <p14:creationId xmlns:p14="http://schemas.microsoft.com/office/powerpoint/2010/main" val="1874390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cxnSp>
        <p:nvCxnSpPr>
          <p:cNvPr id="12" name="Straight Connector 16">
            <a:extLst>
              <a:ext uri="{FF2B5EF4-FFF2-40B4-BE49-F238E27FC236}">
                <a16:creationId xmlns:a16="http://schemas.microsoft.com/office/drawing/2014/main" id="{84E71B67-E8CC-4B75-B763-159AE50DDEE4}"/>
              </a:ext>
            </a:extLst>
          </p:cNvPr>
          <p:cNvCxnSpPr/>
          <p:nvPr/>
        </p:nvCxnSpPr>
        <p:spPr>
          <a:xfrm>
            <a:off x="2795588"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7">
            <a:extLst>
              <a:ext uri="{FF2B5EF4-FFF2-40B4-BE49-F238E27FC236}">
                <a16:creationId xmlns:a16="http://schemas.microsoft.com/office/drawing/2014/main" id="{CA6751B3-DE7D-47AD-942F-B68818546982}"/>
              </a:ext>
            </a:extLst>
          </p:cNvPr>
          <p:cNvCxnSpPr/>
          <p:nvPr/>
        </p:nvCxnSpPr>
        <p:spPr>
          <a:xfrm>
            <a:off x="52228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simgeye tıklayın</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simgeye tıklayın</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simgeye tıklayın</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5" name="Date Placeholder 3">
            <a:extLst>
              <a:ext uri="{FF2B5EF4-FFF2-40B4-BE49-F238E27FC236}">
                <a16:creationId xmlns:a16="http://schemas.microsoft.com/office/drawing/2014/main" id="{9727C3CB-9CAB-43D3-AD3F-A7041D29F753}"/>
              </a:ext>
            </a:extLst>
          </p:cNvPr>
          <p:cNvSpPr>
            <a:spLocks noGrp="1"/>
          </p:cNvSpPr>
          <p:nvPr>
            <p:ph type="dt" sz="half" idx="23"/>
          </p:nvPr>
        </p:nvSpPr>
        <p:spPr/>
        <p:txBody>
          <a:bodyPr/>
          <a:lstStyle>
            <a:lvl1pPr>
              <a:defRPr/>
            </a:lvl1pPr>
          </a:lstStyle>
          <a:p>
            <a:pPr>
              <a:defRPr/>
            </a:pPr>
            <a:endParaRPr lang="tr-TR"/>
          </a:p>
        </p:txBody>
      </p:sp>
      <p:sp>
        <p:nvSpPr>
          <p:cNvPr id="16" name="Footer Placeholder 4">
            <a:extLst>
              <a:ext uri="{FF2B5EF4-FFF2-40B4-BE49-F238E27FC236}">
                <a16:creationId xmlns:a16="http://schemas.microsoft.com/office/drawing/2014/main" id="{1E960F31-B56B-4F9C-900F-C2EF026111B0}"/>
              </a:ext>
            </a:extLst>
          </p:cNvPr>
          <p:cNvSpPr>
            <a:spLocks noGrp="1"/>
          </p:cNvSpPr>
          <p:nvPr>
            <p:ph type="ftr" sz="quarter" idx="24"/>
          </p:nvPr>
        </p:nvSpPr>
        <p:spPr/>
        <p:txBody>
          <a:bodyPr/>
          <a:lstStyle>
            <a:lvl1pPr>
              <a:defRPr/>
            </a:lvl1pPr>
          </a:lstStyle>
          <a:p>
            <a:pPr>
              <a:defRPr/>
            </a:pPr>
            <a:endParaRPr lang="tr-TR"/>
          </a:p>
        </p:txBody>
      </p:sp>
      <p:sp>
        <p:nvSpPr>
          <p:cNvPr id="17" name="Slide Number Placeholder 5">
            <a:extLst>
              <a:ext uri="{FF2B5EF4-FFF2-40B4-BE49-F238E27FC236}">
                <a16:creationId xmlns:a16="http://schemas.microsoft.com/office/drawing/2014/main" id="{E883A9BB-9962-4B5B-9460-A82880DC6AE0}"/>
              </a:ext>
            </a:extLst>
          </p:cNvPr>
          <p:cNvSpPr>
            <a:spLocks noGrp="1"/>
          </p:cNvSpPr>
          <p:nvPr>
            <p:ph type="sldNum" sz="quarter" idx="25"/>
          </p:nvPr>
        </p:nvSpPr>
        <p:spPr/>
        <p:txBody>
          <a:bodyPr/>
          <a:lstStyle>
            <a:lvl1pPr>
              <a:defRPr/>
            </a:lvl1pPr>
          </a:lstStyle>
          <a:p>
            <a:fld id="{D23E8C1D-0A79-41A3-971A-4ED407FCBD5B}" type="slidenum">
              <a:rPr lang="tr-TR" altLang="tr-TR"/>
              <a:pPr/>
              <a:t>‹#›</a:t>
            </a:fld>
            <a:endParaRPr lang="tr-TR" altLang="tr-TR"/>
          </a:p>
        </p:txBody>
      </p:sp>
    </p:spTree>
    <p:extLst>
      <p:ext uri="{BB962C8B-B14F-4D97-AF65-F5344CB8AC3E}">
        <p14:creationId xmlns:p14="http://schemas.microsoft.com/office/powerpoint/2010/main" val="3002559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a:extLst>
              <a:ext uri="{FF2B5EF4-FFF2-40B4-BE49-F238E27FC236}">
                <a16:creationId xmlns:a16="http://schemas.microsoft.com/office/drawing/2014/main" id="{5B1BD53F-C9FE-4EA9-A9BB-DC3C17D4E212}"/>
              </a:ext>
            </a:extLst>
          </p:cNvPr>
          <p:cNvSpPr>
            <a:spLocks noGrp="1"/>
          </p:cNvSpPr>
          <p:nvPr>
            <p:ph type="dt" sz="half" idx="10"/>
          </p:nvPr>
        </p:nvSpPr>
        <p:spPr/>
        <p:txBody>
          <a:bodyPr/>
          <a:lstStyle>
            <a:lvl1pPr>
              <a:defRPr/>
            </a:lvl1pPr>
          </a:lstStyle>
          <a:p>
            <a:pPr>
              <a:defRPr/>
            </a:pPr>
            <a:endParaRPr lang="tr-TR"/>
          </a:p>
        </p:txBody>
      </p:sp>
      <p:sp>
        <p:nvSpPr>
          <p:cNvPr id="5" name="Footer Placeholder 4">
            <a:extLst>
              <a:ext uri="{FF2B5EF4-FFF2-40B4-BE49-F238E27FC236}">
                <a16:creationId xmlns:a16="http://schemas.microsoft.com/office/drawing/2014/main" id="{7FCEC72C-CA18-4B84-BD0A-335D0FF2FD5B}"/>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id="{6352DADB-6D00-4BB9-B040-FF0DF9412857}"/>
              </a:ext>
            </a:extLst>
          </p:cNvPr>
          <p:cNvSpPr>
            <a:spLocks noGrp="1"/>
          </p:cNvSpPr>
          <p:nvPr>
            <p:ph type="sldNum" sz="quarter" idx="12"/>
          </p:nvPr>
        </p:nvSpPr>
        <p:spPr/>
        <p:txBody>
          <a:bodyPr/>
          <a:lstStyle>
            <a:lvl1pPr>
              <a:defRPr/>
            </a:lvl1pPr>
          </a:lstStyle>
          <a:p>
            <a:fld id="{A79C1572-B4EB-468C-AA25-47BEF9F17E4A}" type="slidenum">
              <a:rPr lang="tr-TR" altLang="tr-TR"/>
              <a:pPr/>
              <a:t>‹#›</a:t>
            </a:fld>
            <a:endParaRPr lang="tr-TR" altLang="tr-TR"/>
          </a:p>
        </p:txBody>
      </p:sp>
    </p:spTree>
    <p:extLst>
      <p:ext uri="{BB962C8B-B14F-4D97-AF65-F5344CB8AC3E}">
        <p14:creationId xmlns:p14="http://schemas.microsoft.com/office/powerpoint/2010/main" val="2415240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a:extLst>
              <a:ext uri="{FF2B5EF4-FFF2-40B4-BE49-F238E27FC236}">
                <a16:creationId xmlns:a16="http://schemas.microsoft.com/office/drawing/2014/main" id="{449D825B-A7F9-45C9-9548-C01443E79BF3}"/>
              </a:ext>
            </a:extLst>
          </p:cNvPr>
          <p:cNvSpPr>
            <a:spLocks noGrp="1"/>
          </p:cNvSpPr>
          <p:nvPr>
            <p:ph type="dt" sz="half" idx="10"/>
          </p:nvPr>
        </p:nvSpPr>
        <p:spPr/>
        <p:txBody>
          <a:bodyPr/>
          <a:lstStyle>
            <a:lvl1pPr>
              <a:defRPr/>
            </a:lvl1pPr>
          </a:lstStyle>
          <a:p>
            <a:pPr>
              <a:defRPr/>
            </a:pPr>
            <a:endParaRPr lang="tr-TR"/>
          </a:p>
        </p:txBody>
      </p:sp>
      <p:sp>
        <p:nvSpPr>
          <p:cNvPr id="5" name="Footer Placeholder 4">
            <a:extLst>
              <a:ext uri="{FF2B5EF4-FFF2-40B4-BE49-F238E27FC236}">
                <a16:creationId xmlns:a16="http://schemas.microsoft.com/office/drawing/2014/main" id="{1FFB223D-470D-4C3C-B7D7-8E73FF4FF3FF}"/>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id="{1BF0987A-1988-4AB0-9F7C-F9701ABD8AB3}"/>
              </a:ext>
            </a:extLst>
          </p:cNvPr>
          <p:cNvSpPr>
            <a:spLocks noGrp="1"/>
          </p:cNvSpPr>
          <p:nvPr>
            <p:ph type="sldNum" sz="quarter" idx="12"/>
          </p:nvPr>
        </p:nvSpPr>
        <p:spPr/>
        <p:txBody>
          <a:bodyPr/>
          <a:lstStyle>
            <a:lvl1pPr>
              <a:defRPr/>
            </a:lvl1pPr>
          </a:lstStyle>
          <a:p>
            <a:fld id="{0C18790D-4BE4-433C-B407-B96E28648695}" type="slidenum">
              <a:rPr lang="tr-TR" altLang="tr-TR"/>
              <a:pPr/>
              <a:t>‹#›</a:t>
            </a:fld>
            <a:endParaRPr lang="tr-TR" altLang="tr-TR"/>
          </a:p>
        </p:txBody>
      </p:sp>
    </p:spTree>
    <p:extLst>
      <p:ext uri="{BB962C8B-B14F-4D97-AF65-F5344CB8AC3E}">
        <p14:creationId xmlns:p14="http://schemas.microsoft.com/office/powerpoint/2010/main" val="2763391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0"/>
            <a:ext cx="8229600" cy="4525963"/>
          </a:xfrm>
        </p:spPr>
        <p:txBody>
          <a:bodyPr rtlCol="0">
            <a:normAutofit/>
          </a:bodyPr>
          <a:lstStyle/>
          <a:p>
            <a:pPr lvl="0"/>
            <a:endParaRPr lang="tr-TR" noProof="0"/>
          </a:p>
        </p:txBody>
      </p:sp>
      <p:sp>
        <p:nvSpPr>
          <p:cNvPr id="4" name="Date Placeholder 3">
            <a:extLst>
              <a:ext uri="{FF2B5EF4-FFF2-40B4-BE49-F238E27FC236}">
                <a16:creationId xmlns:a16="http://schemas.microsoft.com/office/drawing/2014/main" id="{8F443CAC-9FB3-48D3-8129-D98EAD0A8DF3}"/>
              </a:ext>
            </a:extLst>
          </p:cNvPr>
          <p:cNvSpPr>
            <a:spLocks noGrp="1"/>
          </p:cNvSpPr>
          <p:nvPr>
            <p:ph type="dt" sz="half" idx="10"/>
          </p:nvPr>
        </p:nvSpPr>
        <p:spPr/>
        <p:txBody>
          <a:bodyPr/>
          <a:lstStyle>
            <a:lvl1pPr>
              <a:defRPr/>
            </a:lvl1pPr>
          </a:lstStyle>
          <a:p>
            <a:pPr>
              <a:defRPr/>
            </a:pPr>
            <a:endParaRPr lang="tr-TR"/>
          </a:p>
        </p:txBody>
      </p:sp>
      <p:sp>
        <p:nvSpPr>
          <p:cNvPr id="5" name="Footer Placeholder 4">
            <a:extLst>
              <a:ext uri="{FF2B5EF4-FFF2-40B4-BE49-F238E27FC236}">
                <a16:creationId xmlns:a16="http://schemas.microsoft.com/office/drawing/2014/main" id="{1A4EDFDE-35F7-45B4-9B71-5FEC383294EA}"/>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id="{E9745FAA-88DF-4DC2-B6D4-F0503625A706}"/>
              </a:ext>
            </a:extLst>
          </p:cNvPr>
          <p:cNvSpPr>
            <a:spLocks noGrp="1"/>
          </p:cNvSpPr>
          <p:nvPr>
            <p:ph type="sldNum" sz="quarter" idx="12"/>
          </p:nvPr>
        </p:nvSpPr>
        <p:spPr/>
        <p:txBody>
          <a:bodyPr/>
          <a:lstStyle>
            <a:lvl1pPr>
              <a:defRPr/>
            </a:lvl1pPr>
          </a:lstStyle>
          <a:p>
            <a:fld id="{17931662-B79E-4E13-A51A-844929126A90}" type="slidenum">
              <a:rPr lang="tr-TR" altLang="tr-TR"/>
              <a:pPr/>
              <a:t>‹#›</a:t>
            </a:fld>
            <a:endParaRPr lang="tr-TR" altLang="tr-TR"/>
          </a:p>
        </p:txBody>
      </p:sp>
    </p:spTree>
    <p:extLst>
      <p:ext uri="{BB962C8B-B14F-4D97-AF65-F5344CB8AC3E}">
        <p14:creationId xmlns:p14="http://schemas.microsoft.com/office/powerpoint/2010/main" val="167255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Date Placeholder 3">
            <a:extLst>
              <a:ext uri="{FF2B5EF4-FFF2-40B4-BE49-F238E27FC236}">
                <a16:creationId xmlns:a16="http://schemas.microsoft.com/office/drawing/2014/main" id="{48BD874D-2200-4B0F-9F45-0D2AC7C22CA5}"/>
              </a:ext>
            </a:extLst>
          </p:cNvPr>
          <p:cNvSpPr>
            <a:spLocks noGrp="1"/>
          </p:cNvSpPr>
          <p:nvPr>
            <p:ph type="dt" sz="half" idx="10"/>
          </p:nvPr>
        </p:nvSpPr>
        <p:spPr/>
        <p:txBody>
          <a:bodyPr/>
          <a:lstStyle>
            <a:lvl1pPr>
              <a:defRPr/>
            </a:lvl1pPr>
          </a:lstStyle>
          <a:p>
            <a:pPr>
              <a:defRPr/>
            </a:pPr>
            <a:endParaRPr lang="tr-TR"/>
          </a:p>
        </p:txBody>
      </p:sp>
      <p:sp>
        <p:nvSpPr>
          <p:cNvPr id="6" name="Footer Placeholder 4">
            <a:extLst>
              <a:ext uri="{FF2B5EF4-FFF2-40B4-BE49-F238E27FC236}">
                <a16:creationId xmlns:a16="http://schemas.microsoft.com/office/drawing/2014/main" id="{EC51B154-6D6E-4C31-81DF-A4B73E29CED3}"/>
              </a:ext>
            </a:extLst>
          </p:cNvPr>
          <p:cNvSpPr>
            <a:spLocks noGrp="1"/>
          </p:cNvSpPr>
          <p:nvPr>
            <p:ph type="ftr" sz="quarter" idx="11"/>
          </p:nvPr>
        </p:nvSpPr>
        <p:spPr/>
        <p:txBody>
          <a:bodyPr/>
          <a:lstStyle>
            <a:lvl1pPr>
              <a:defRPr/>
            </a:lvl1pPr>
          </a:lstStyle>
          <a:p>
            <a:pPr>
              <a:defRPr/>
            </a:pPr>
            <a:endParaRPr lang="tr-TR"/>
          </a:p>
        </p:txBody>
      </p:sp>
      <p:sp>
        <p:nvSpPr>
          <p:cNvPr id="7" name="Slide Number Placeholder 5">
            <a:extLst>
              <a:ext uri="{FF2B5EF4-FFF2-40B4-BE49-F238E27FC236}">
                <a16:creationId xmlns:a16="http://schemas.microsoft.com/office/drawing/2014/main" id="{2540CEE2-CD93-4A20-AE93-6B4425240EA3}"/>
              </a:ext>
            </a:extLst>
          </p:cNvPr>
          <p:cNvSpPr>
            <a:spLocks noGrp="1"/>
          </p:cNvSpPr>
          <p:nvPr>
            <p:ph type="sldNum" sz="quarter" idx="12"/>
          </p:nvPr>
        </p:nvSpPr>
        <p:spPr/>
        <p:txBody>
          <a:bodyPr/>
          <a:lstStyle>
            <a:lvl1pPr>
              <a:defRPr/>
            </a:lvl1pPr>
          </a:lstStyle>
          <a:p>
            <a:fld id="{84EDCE3C-A395-427F-B996-20DE13A439FD}" type="slidenum">
              <a:rPr lang="tr-TR" altLang="tr-TR"/>
              <a:pPr/>
              <a:t>‹#›</a:t>
            </a:fld>
            <a:endParaRPr lang="tr-TR" altLang="tr-TR"/>
          </a:p>
        </p:txBody>
      </p:sp>
    </p:spTree>
    <p:extLst>
      <p:ext uri="{BB962C8B-B14F-4D97-AF65-F5344CB8AC3E}">
        <p14:creationId xmlns:p14="http://schemas.microsoft.com/office/powerpoint/2010/main" val="2110414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a:extLst>
              <a:ext uri="{FF2B5EF4-FFF2-40B4-BE49-F238E27FC236}">
                <a16:creationId xmlns:a16="http://schemas.microsoft.com/office/drawing/2014/main" id="{F94C65B3-74CC-43CF-80BA-736A364057C6}"/>
              </a:ext>
            </a:extLst>
          </p:cNvPr>
          <p:cNvSpPr>
            <a:spLocks noGrp="1"/>
          </p:cNvSpPr>
          <p:nvPr>
            <p:ph type="dt" sz="half" idx="10"/>
          </p:nvPr>
        </p:nvSpPr>
        <p:spPr/>
        <p:txBody>
          <a:bodyPr/>
          <a:lstStyle>
            <a:lvl1pPr>
              <a:defRPr/>
            </a:lvl1pPr>
          </a:lstStyle>
          <a:p>
            <a:pPr>
              <a:defRPr/>
            </a:pPr>
            <a:endParaRPr lang="tr-TR"/>
          </a:p>
        </p:txBody>
      </p:sp>
      <p:sp>
        <p:nvSpPr>
          <p:cNvPr id="5" name="Footer Placeholder 4">
            <a:extLst>
              <a:ext uri="{FF2B5EF4-FFF2-40B4-BE49-F238E27FC236}">
                <a16:creationId xmlns:a16="http://schemas.microsoft.com/office/drawing/2014/main" id="{0A7DA6A8-575A-4D38-8A0D-D1F6BEBC1EC7}"/>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id="{F8BEA1D8-09C8-4E05-BB86-C7D9296ED3B7}"/>
              </a:ext>
            </a:extLst>
          </p:cNvPr>
          <p:cNvSpPr>
            <a:spLocks noGrp="1"/>
          </p:cNvSpPr>
          <p:nvPr>
            <p:ph type="sldNum" sz="quarter" idx="12"/>
          </p:nvPr>
        </p:nvSpPr>
        <p:spPr/>
        <p:txBody>
          <a:bodyPr/>
          <a:lstStyle>
            <a:lvl1pPr>
              <a:defRPr/>
            </a:lvl1pPr>
          </a:lstStyle>
          <a:p>
            <a:fld id="{E5A50B55-50CC-4BB8-92B1-5F3317009E88}" type="slidenum">
              <a:rPr lang="tr-TR" altLang="tr-TR"/>
              <a:pPr/>
              <a:t>‹#›</a:t>
            </a:fld>
            <a:endParaRPr lang="tr-TR" altLang="tr-TR"/>
          </a:p>
        </p:txBody>
      </p:sp>
    </p:spTree>
    <p:extLst>
      <p:ext uri="{BB962C8B-B14F-4D97-AF65-F5344CB8AC3E}">
        <p14:creationId xmlns:p14="http://schemas.microsoft.com/office/powerpoint/2010/main" val="224895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a:extLst>
              <a:ext uri="{FF2B5EF4-FFF2-40B4-BE49-F238E27FC236}">
                <a16:creationId xmlns:a16="http://schemas.microsoft.com/office/drawing/2014/main" id="{D4926FD4-29D4-4B72-B5C9-1AF98C973D6A}"/>
              </a:ext>
            </a:extLst>
          </p:cNvPr>
          <p:cNvSpPr>
            <a:spLocks noGrp="1"/>
          </p:cNvSpPr>
          <p:nvPr>
            <p:ph type="dt" sz="half" idx="10"/>
          </p:nvPr>
        </p:nvSpPr>
        <p:spPr/>
        <p:txBody>
          <a:bodyPr/>
          <a:lstStyle>
            <a:lvl1pPr>
              <a:defRPr/>
            </a:lvl1pPr>
          </a:lstStyle>
          <a:p>
            <a:pPr>
              <a:defRPr/>
            </a:pPr>
            <a:endParaRPr lang="tr-TR"/>
          </a:p>
        </p:txBody>
      </p:sp>
      <p:sp>
        <p:nvSpPr>
          <p:cNvPr id="5" name="Footer Placeholder 4">
            <a:extLst>
              <a:ext uri="{FF2B5EF4-FFF2-40B4-BE49-F238E27FC236}">
                <a16:creationId xmlns:a16="http://schemas.microsoft.com/office/drawing/2014/main" id="{B4FA8096-B2D4-43BC-996D-2DC2A4B0BED7}"/>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id="{5326B0CA-ED4B-4DCA-9852-C6C404B5FF72}"/>
              </a:ext>
            </a:extLst>
          </p:cNvPr>
          <p:cNvSpPr>
            <a:spLocks noGrp="1"/>
          </p:cNvSpPr>
          <p:nvPr>
            <p:ph type="sldNum" sz="quarter" idx="12"/>
          </p:nvPr>
        </p:nvSpPr>
        <p:spPr/>
        <p:txBody>
          <a:bodyPr/>
          <a:lstStyle>
            <a:lvl1pPr>
              <a:defRPr/>
            </a:lvl1pPr>
          </a:lstStyle>
          <a:p>
            <a:fld id="{DAAB9F62-11A4-47EE-A7A2-1406044073CB}" type="slidenum">
              <a:rPr lang="tr-TR" altLang="tr-TR"/>
              <a:pPr/>
              <a:t>‹#›</a:t>
            </a:fld>
            <a:endParaRPr lang="tr-TR" altLang="tr-TR"/>
          </a:p>
        </p:txBody>
      </p:sp>
    </p:spTree>
    <p:extLst>
      <p:ext uri="{BB962C8B-B14F-4D97-AF65-F5344CB8AC3E}">
        <p14:creationId xmlns:p14="http://schemas.microsoft.com/office/powerpoint/2010/main" val="88435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a:extLst>
              <a:ext uri="{FF2B5EF4-FFF2-40B4-BE49-F238E27FC236}">
                <a16:creationId xmlns:a16="http://schemas.microsoft.com/office/drawing/2014/main" id="{E20AD143-690C-412A-9320-6C8CA9B2AC07}"/>
              </a:ext>
            </a:extLst>
          </p:cNvPr>
          <p:cNvSpPr>
            <a:spLocks noGrp="1"/>
          </p:cNvSpPr>
          <p:nvPr>
            <p:ph type="dt" sz="half" idx="10"/>
          </p:nvPr>
        </p:nvSpPr>
        <p:spPr/>
        <p:txBody>
          <a:bodyPr/>
          <a:lstStyle>
            <a:lvl1pPr>
              <a:defRPr/>
            </a:lvl1pPr>
          </a:lstStyle>
          <a:p>
            <a:pPr>
              <a:defRPr/>
            </a:pPr>
            <a:endParaRPr lang="tr-TR"/>
          </a:p>
        </p:txBody>
      </p:sp>
      <p:sp>
        <p:nvSpPr>
          <p:cNvPr id="6" name="Footer Placeholder 4">
            <a:extLst>
              <a:ext uri="{FF2B5EF4-FFF2-40B4-BE49-F238E27FC236}">
                <a16:creationId xmlns:a16="http://schemas.microsoft.com/office/drawing/2014/main" id="{5316A2E8-ED02-4FA0-9F63-53F1342555D6}"/>
              </a:ext>
            </a:extLst>
          </p:cNvPr>
          <p:cNvSpPr>
            <a:spLocks noGrp="1"/>
          </p:cNvSpPr>
          <p:nvPr>
            <p:ph type="ftr" sz="quarter" idx="11"/>
          </p:nvPr>
        </p:nvSpPr>
        <p:spPr/>
        <p:txBody>
          <a:bodyPr/>
          <a:lstStyle>
            <a:lvl1pPr>
              <a:defRPr/>
            </a:lvl1pPr>
          </a:lstStyle>
          <a:p>
            <a:pPr>
              <a:defRPr/>
            </a:pPr>
            <a:endParaRPr lang="tr-TR"/>
          </a:p>
        </p:txBody>
      </p:sp>
      <p:sp>
        <p:nvSpPr>
          <p:cNvPr id="7" name="Slide Number Placeholder 5">
            <a:extLst>
              <a:ext uri="{FF2B5EF4-FFF2-40B4-BE49-F238E27FC236}">
                <a16:creationId xmlns:a16="http://schemas.microsoft.com/office/drawing/2014/main" id="{CB4C2C93-AE51-4434-99B2-5C4468BB2B88}"/>
              </a:ext>
            </a:extLst>
          </p:cNvPr>
          <p:cNvSpPr>
            <a:spLocks noGrp="1"/>
          </p:cNvSpPr>
          <p:nvPr>
            <p:ph type="sldNum" sz="quarter" idx="12"/>
          </p:nvPr>
        </p:nvSpPr>
        <p:spPr/>
        <p:txBody>
          <a:bodyPr/>
          <a:lstStyle>
            <a:lvl1pPr>
              <a:defRPr/>
            </a:lvl1pPr>
          </a:lstStyle>
          <a:p>
            <a:fld id="{F830DCA2-6F66-4CEA-A69D-3DDDB05CFC16}" type="slidenum">
              <a:rPr lang="tr-TR" altLang="tr-TR"/>
              <a:pPr/>
              <a:t>‹#›</a:t>
            </a:fld>
            <a:endParaRPr lang="tr-TR" altLang="tr-TR"/>
          </a:p>
        </p:txBody>
      </p:sp>
    </p:spTree>
    <p:extLst>
      <p:ext uri="{BB962C8B-B14F-4D97-AF65-F5344CB8AC3E}">
        <p14:creationId xmlns:p14="http://schemas.microsoft.com/office/powerpoint/2010/main" val="102464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a:extLst>
              <a:ext uri="{FF2B5EF4-FFF2-40B4-BE49-F238E27FC236}">
                <a16:creationId xmlns:a16="http://schemas.microsoft.com/office/drawing/2014/main" id="{13575452-ECB4-45B6-8D6D-3C7BAC29E7D9}"/>
              </a:ext>
            </a:extLst>
          </p:cNvPr>
          <p:cNvSpPr>
            <a:spLocks noGrp="1"/>
          </p:cNvSpPr>
          <p:nvPr>
            <p:ph type="dt" sz="half" idx="10"/>
          </p:nvPr>
        </p:nvSpPr>
        <p:spPr/>
        <p:txBody>
          <a:bodyPr/>
          <a:lstStyle>
            <a:lvl1pPr>
              <a:defRPr/>
            </a:lvl1pPr>
          </a:lstStyle>
          <a:p>
            <a:pPr>
              <a:defRPr/>
            </a:pPr>
            <a:endParaRPr lang="tr-TR"/>
          </a:p>
        </p:txBody>
      </p:sp>
      <p:sp>
        <p:nvSpPr>
          <p:cNvPr id="8" name="Footer Placeholder 4">
            <a:extLst>
              <a:ext uri="{FF2B5EF4-FFF2-40B4-BE49-F238E27FC236}">
                <a16:creationId xmlns:a16="http://schemas.microsoft.com/office/drawing/2014/main" id="{11F859D9-5803-49B3-8099-8475ECD9F1FD}"/>
              </a:ext>
            </a:extLst>
          </p:cNvPr>
          <p:cNvSpPr>
            <a:spLocks noGrp="1"/>
          </p:cNvSpPr>
          <p:nvPr>
            <p:ph type="ftr" sz="quarter" idx="11"/>
          </p:nvPr>
        </p:nvSpPr>
        <p:spPr/>
        <p:txBody>
          <a:bodyPr/>
          <a:lstStyle>
            <a:lvl1pPr>
              <a:defRPr/>
            </a:lvl1pPr>
          </a:lstStyle>
          <a:p>
            <a:pPr>
              <a:defRPr/>
            </a:pPr>
            <a:endParaRPr lang="tr-TR"/>
          </a:p>
        </p:txBody>
      </p:sp>
      <p:sp>
        <p:nvSpPr>
          <p:cNvPr id="9" name="Slide Number Placeholder 5">
            <a:extLst>
              <a:ext uri="{FF2B5EF4-FFF2-40B4-BE49-F238E27FC236}">
                <a16:creationId xmlns:a16="http://schemas.microsoft.com/office/drawing/2014/main" id="{DEDE0B6F-57CE-4884-855B-A8ED32D4170D}"/>
              </a:ext>
            </a:extLst>
          </p:cNvPr>
          <p:cNvSpPr>
            <a:spLocks noGrp="1"/>
          </p:cNvSpPr>
          <p:nvPr>
            <p:ph type="sldNum" sz="quarter" idx="12"/>
          </p:nvPr>
        </p:nvSpPr>
        <p:spPr/>
        <p:txBody>
          <a:bodyPr/>
          <a:lstStyle>
            <a:lvl1pPr>
              <a:defRPr/>
            </a:lvl1pPr>
          </a:lstStyle>
          <a:p>
            <a:fld id="{42ED232F-2FC7-4FF9-8A53-8E1BE4E5DE06}" type="slidenum">
              <a:rPr lang="tr-TR" altLang="tr-TR"/>
              <a:pPr/>
              <a:t>‹#›</a:t>
            </a:fld>
            <a:endParaRPr lang="tr-TR" altLang="tr-TR"/>
          </a:p>
        </p:txBody>
      </p:sp>
    </p:spTree>
    <p:extLst>
      <p:ext uri="{BB962C8B-B14F-4D97-AF65-F5344CB8AC3E}">
        <p14:creationId xmlns:p14="http://schemas.microsoft.com/office/powerpoint/2010/main" val="416844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3">
            <a:extLst>
              <a:ext uri="{FF2B5EF4-FFF2-40B4-BE49-F238E27FC236}">
                <a16:creationId xmlns:a16="http://schemas.microsoft.com/office/drawing/2014/main" id="{76C65E05-1F04-428E-85EB-5D7F1D2077CC}"/>
              </a:ext>
            </a:extLst>
          </p:cNvPr>
          <p:cNvSpPr>
            <a:spLocks noGrp="1"/>
          </p:cNvSpPr>
          <p:nvPr>
            <p:ph type="dt" sz="half" idx="10"/>
          </p:nvPr>
        </p:nvSpPr>
        <p:spPr/>
        <p:txBody>
          <a:bodyPr/>
          <a:lstStyle>
            <a:lvl1pPr>
              <a:defRPr/>
            </a:lvl1pPr>
          </a:lstStyle>
          <a:p>
            <a:pPr>
              <a:defRPr/>
            </a:pPr>
            <a:endParaRPr lang="tr-TR"/>
          </a:p>
        </p:txBody>
      </p:sp>
      <p:sp>
        <p:nvSpPr>
          <p:cNvPr id="4" name="Footer Placeholder 4">
            <a:extLst>
              <a:ext uri="{FF2B5EF4-FFF2-40B4-BE49-F238E27FC236}">
                <a16:creationId xmlns:a16="http://schemas.microsoft.com/office/drawing/2014/main" id="{4A437BCE-44E5-4D29-AF23-34740E75785C}"/>
              </a:ext>
            </a:extLst>
          </p:cNvPr>
          <p:cNvSpPr>
            <a:spLocks noGrp="1"/>
          </p:cNvSpPr>
          <p:nvPr>
            <p:ph type="ftr" sz="quarter" idx="11"/>
          </p:nvPr>
        </p:nvSpPr>
        <p:spPr/>
        <p:txBody>
          <a:bodyPr/>
          <a:lstStyle>
            <a:lvl1pPr>
              <a:defRPr/>
            </a:lvl1pPr>
          </a:lstStyle>
          <a:p>
            <a:pPr>
              <a:defRPr/>
            </a:pPr>
            <a:endParaRPr lang="tr-TR"/>
          </a:p>
        </p:txBody>
      </p:sp>
      <p:sp>
        <p:nvSpPr>
          <p:cNvPr id="5" name="Slide Number Placeholder 5">
            <a:extLst>
              <a:ext uri="{FF2B5EF4-FFF2-40B4-BE49-F238E27FC236}">
                <a16:creationId xmlns:a16="http://schemas.microsoft.com/office/drawing/2014/main" id="{888652AB-1CB0-4958-86AD-B48BF8A7A8C2}"/>
              </a:ext>
            </a:extLst>
          </p:cNvPr>
          <p:cNvSpPr>
            <a:spLocks noGrp="1"/>
          </p:cNvSpPr>
          <p:nvPr>
            <p:ph type="sldNum" sz="quarter" idx="12"/>
          </p:nvPr>
        </p:nvSpPr>
        <p:spPr/>
        <p:txBody>
          <a:bodyPr/>
          <a:lstStyle>
            <a:lvl1pPr>
              <a:defRPr/>
            </a:lvl1pPr>
          </a:lstStyle>
          <a:p>
            <a:fld id="{98672C3D-E863-4E89-B9E8-680918E49A71}" type="slidenum">
              <a:rPr lang="tr-TR" altLang="tr-TR"/>
              <a:pPr/>
              <a:t>‹#›</a:t>
            </a:fld>
            <a:endParaRPr lang="tr-TR" altLang="tr-TR"/>
          </a:p>
        </p:txBody>
      </p:sp>
    </p:spTree>
    <p:extLst>
      <p:ext uri="{BB962C8B-B14F-4D97-AF65-F5344CB8AC3E}">
        <p14:creationId xmlns:p14="http://schemas.microsoft.com/office/powerpoint/2010/main" val="1907438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86A6F83-D665-4A28-9E72-61FB10387D66}"/>
              </a:ext>
            </a:extLst>
          </p:cNvPr>
          <p:cNvSpPr>
            <a:spLocks noGrp="1"/>
          </p:cNvSpPr>
          <p:nvPr>
            <p:ph type="dt" sz="half" idx="10"/>
          </p:nvPr>
        </p:nvSpPr>
        <p:spPr/>
        <p:txBody>
          <a:bodyPr/>
          <a:lstStyle>
            <a:lvl1pPr>
              <a:defRPr/>
            </a:lvl1pPr>
          </a:lstStyle>
          <a:p>
            <a:pPr>
              <a:defRPr/>
            </a:pPr>
            <a:endParaRPr lang="tr-TR"/>
          </a:p>
        </p:txBody>
      </p:sp>
      <p:sp>
        <p:nvSpPr>
          <p:cNvPr id="3" name="Footer Placeholder 4">
            <a:extLst>
              <a:ext uri="{FF2B5EF4-FFF2-40B4-BE49-F238E27FC236}">
                <a16:creationId xmlns:a16="http://schemas.microsoft.com/office/drawing/2014/main" id="{8CC82610-B206-495E-B088-7560F517C091}"/>
              </a:ext>
            </a:extLst>
          </p:cNvPr>
          <p:cNvSpPr>
            <a:spLocks noGrp="1"/>
          </p:cNvSpPr>
          <p:nvPr>
            <p:ph type="ftr" sz="quarter" idx="11"/>
          </p:nvPr>
        </p:nvSpPr>
        <p:spPr/>
        <p:txBody>
          <a:bodyPr/>
          <a:lstStyle>
            <a:lvl1pPr>
              <a:defRPr/>
            </a:lvl1pPr>
          </a:lstStyle>
          <a:p>
            <a:pPr>
              <a:defRPr/>
            </a:pPr>
            <a:endParaRPr lang="tr-TR"/>
          </a:p>
        </p:txBody>
      </p:sp>
      <p:sp>
        <p:nvSpPr>
          <p:cNvPr id="4" name="Slide Number Placeholder 5">
            <a:extLst>
              <a:ext uri="{FF2B5EF4-FFF2-40B4-BE49-F238E27FC236}">
                <a16:creationId xmlns:a16="http://schemas.microsoft.com/office/drawing/2014/main" id="{5C5D6A20-FA98-419A-B7F4-88AC05EDD975}"/>
              </a:ext>
            </a:extLst>
          </p:cNvPr>
          <p:cNvSpPr>
            <a:spLocks noGrp="1"/>
          </p:cNvSpPr>
          <p:nvPr>
            <p:ph type="sldNum" sz="quarter" idx="12"/>
          </p:nvPr>
        </p:nvSpPr>
        <p:spPr/>
        <p:txBody>
          <a:bodyPr/>
          <a:lstStyle>
            <a:lvl1pPr>
              <a:defRPr/>
            </a:lvl1pPr>
          </a:lstStyle>
          <a:p>
            <a:fld id="{5B6BE038-0341-4FB8-824A-D35EB13AAF94}" type="slidenum">
              <a:rPr lang="tr-TR" altLang="tr-TR"/>
              <a:pPr/>
              <a:t>‹#›</a:t>
            </a:fld>
            <a:endParaRPr lang="tr-TR" altLang="tr-TR"/>
          </a:p>
        </p:txBody>
      </p:sp>
    </p:spTree>
    <p:extLst>
      <p:ext uri="{BB962C8B-B14F-4D97-AF65-F5344CB8AC3E}">
        <p14:creationId xmlns:p14="http://schemas.microsoft.com/office/powerpoint/2010/main" val="334912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3">
            <a:extLst>
              <a:ext uri="{FF2B5EF4-FFF2-40B4-BE49-F238E27FC236}">
                <a16:creationId xmlns:a16="http://schemas.microsoft.com/office/drawing/2014/main" id="{53793292-4A89-479D-A95E-0EA22F957518}"/>
              </a:ext>
            </a:extLst>
          </p:cNvPr>
          <p:cNvSpPr>
            <a:spLocks noGrp="1"/>
          </p:cNvSpPr>
          <p:nvPr>
            <p:ph type="dt" sz="half" idx="10"/>
          </p:nvPr>
        </p:nvSpPr>
        <p:spPr/>
        <p:txBody>
          <a:bodyPr/>
          <a:lstStyle>
            <a:lvl1pPr>
              <a:defRPr/>
            </a:lvl1pPr>
          </a:lstStyle>
          <a:p>
            <a:pPr>
              <a:defRPr/>
            </a:pPr>
            <a:endParaRPr lang="tr-TR"/>
          </a:p>
        </p:txBody>
      </p:sp>
      <p:sp>
        <p:nvSpPr>
          <p:cNvPr id="6" name="Footer Placeholder 4">
            <a:extLst>
              <a:ext uri="{FF2B5EF4-FFF2-40B4-BE49-F238E27FC236}">
                <a16:creationId xmlns:a16="http://schemas.microsoft.com/office/drawing/2014/main" id="{5FA7F10C-4CE7-4DF4-9175-99A62685EA86}"/>
              </a:ext>
            </a:extLst>
          </p:cNvPr>
          <p:cNvSpPr>
            <a:spLocks noGrp="1"/>
          </p:cNvSpPr>
          <p:nvPr>
            <p:ph type="ftr" sz="quarter" idx="11"/>
          </p:nvPr>
        </p:nvSpPr>
        <p:spPr/>
        <p:txBody>
          <a:bodyPr/>
          <a:lstStyle>
            <a:lvl1pPr>
              <a:defRPr/>
            </a:lvl1pPr>
          </a:lstStyle>
          <a:p>
            <a:pPr>
              <a:defRPr/>
            </a:pPr>
            <a:endParaRPr lang="tr-TR"/>
          </a:p>
        </p:txBody>
      </p:sp>
      <p:sp>
        <p:nvSpPr>
          <p:cNvPr id="7" name="Slide Number Placeholder 5">
            <a:extLst>
              <a:ext uri="{FF2B5EF4-FFF2-40B4-BE49-F238E27FC236}">
                <a16:creationId xmlns:a16="http://schemas.microsoft.com/office/drawing/2014/main" id="{1CA7F2B4-D96F-4FB8-8E38-7AB08D441891}"/>
              </a:ext>
            </a:extLst>
          </p:cNvPr>
          <p:cNvSpPr>
            <a:spLocks noGrp="1"/>
          </p:cNvSpPr>
          <p:nvPr>
            <p:ph type="sldNum" sz="quarter" idx="12"/>
          </p:nvPr>
        </p:nvSpPr>
        <p:spPr/>
        <p:txBody>
          <a:bodyPr/>
          <a:lstStyle>
            <a:lvl1pPr>
              <a:defRPr/>
            </a:lvl1pPr>
          </a:lstStyle>
          <a:p>
            <a:fld id="{A8D5F10C-FB2D-472D-B7B1-8AFEBBFC1938}" type="slidenum">
              <a:rPr lang="tr-TR" altLang="tr-TR"/>
              <a:pPr/>
              <a:t>‹#›</a:t>
            </a:fld>
            <a:endParaRPr lang="tr-TR" altLang="tr-TR"/>
          </a:p>
        </p:txBody>
      </p:sp>
    </p:spTree>
    <p:extLst>
      <p:ext uri="{BB962C8B-B14F-4D97-AF65-F5344CB8AC3E}">
        <p14:creationId xmlns:p14="http://schemas.microsoft.com/office/powerpoint/2010/main" val="4137673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simgeye tıklayın</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3">
            <a:extLst>
              <a:ext uri="{FF2B5EF4-FFF2-40B4-BE49-F238E27FC236}">
                <a16:creationId xmlns:a16="http://schemas.microsoft.com/office/drawing/2014/main" id="{1A9AC31F-04E0-44E5-B945-CA9DB42201AE}"/>
              </a:ext>
            </a:extLst>
          </p:cNvPr>
          <p:cNvSpPr>
            <a:spLocks noGrp="1"/>
          </p:cNvSpPr>
          <p:nvPr>
            <p:ph type="dt" sz="half" idx="10"/>
          </p:nvPr>
        </p:nvSpPr>
        <p:spPr/>
        <p:txBody>
          <a:bodyPr/>
          <a:lstStyle>
            <a:lvl1pPr>
              <a:defRPr/>
            </a:lvl1pPr>
          </a:lstStyle>
          <a:p>
            <a:pPr>
              <a:defRPr/>
            </a:pPr>
            <a:endParaRPr lang="tr-TR"/>
          </a:p>
        </p:txBody>
      </p:sp>
      <p:sp>
        <p:nvSpPr>
          <p:cNvPr id="6" name="Footer Placeholder 4">
            <a:extLst>
              <a:ext uri="{FF2B5EF4-FFF2-40B4-BE49-F238E27FC236}">
                <a16:creationId xmlns:a16="http://schemas.microsoft.com/office/drawing/2014/main" id="{36E834DC-D028-4EFF-BF75-863D2DD8ADEE}"/>
              </a:ext>
            </a:extLst>
          </p:cNvPr>
          <p:cNvSpPr>
            <a:spLocks noGrp="1"/>
          </p:cNvSpPr>
          <p:nvPr>
            <p:ph type="ftr" sz="quarter" idx="11"/>
          </p:nvPr>
        </p:nvSpPr>
        <p:spPr/>
        <p:txBody>
          <a:bodyPr/>
          <a:lstStyle>
            <a:lvl1pPr>
              <a:defRPr/>
            </a:lvl1pPr>
          </a:lstStyle>
          <a:p>
            <a:pPr>
              <a:defRPr/>
            </a:pPr>
            <a:endParaRPr lang="tr-TR"/>
          </a:p>
        </p:txBody>
      </p:sp>
      <p:sp>
        <p:nvSpPr>
          <p:cNvPr id="7" name="Slide Number Placeholder 5">
            <a:extLst>
              <a:ext uri="{FF2B5EF4-FFF2-40B4-BE49-F238E27FC236}">
                <a16:creationId xmlns:a16="http://schemas.microsoft.com/office/drawing/2014/main" id="{817BE51C-89AD-4EED-ADD0-CC31D18D4F90}"/>
              </a:ext>
            </a:extLst>
          </p:cNvPr>
          <p:cNvSpPr>
            <a:spLocks noGrp="1"/>
          </p:cNvSpPr>
          <p:nvPr>
            <p:ph type="sldNum" sz="quarter" idx="12"/>
          </p:nvPr>
        </p:nvSpPr>
        <p:spPr/>
        <p:txBody>
          <a:bodyPr/>
          <a:lstStyle>
            <a:lvl1pPr>
              <a:defRPr/>
            </a:lvl1pPr>
          </a:lstStyle>
          <a:p>
            <a:fld id="{0207CA00-7338-4CBF-9D54-8A4D6CF60F19}" type="slidenum">
              <a:rPr lang="tr-TR" altLang="tr-TR"/>
              <a:pPr/>
              <a:t>‹#›</a:t>
            </a:fld>
            <a:endParaRPr lang="tr-TR" altLang="tr-TR"/>
          </a:p>
        </p:txBody>
      </p:sp>
    </p:spTree>
    <p:extLst>
      <p:ext uri="{BB962C8B-B14F-4D97-AF65-F5344CB8AC3E}">
        <p14:creationId xmlns:p14="http://schemas.microsoft.com/office/powerpoint/2010/main" val="3256362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1746AB0B-43D4-4A94-9532-C48A70B7CE2E}"/>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tr-TR"/>
          </a:p>
        </p:txBody>
      </p:sp>
      <p:sp>
        <p:nvSpPr>
          <p:cNvPr id="23" name="Oval 22">
            <a:extLst>
              <a:ext uri="{FF2B5EF4-FFF2-40B4-BE49-F238E27FC236}">
                <a16:creationId xmlns:a16="http://schemas.microsoft.com/office/drawing/2014/main" id="{AF40A204-7992-47C9-82C1-2F24C6BAEE94}"/>
              </a:ext>
            </a:extLst>
          </p:cNvPr>
          <p:cNvSpPr/>
          <p:nvPr/>
        </p:nvSpPr>
        <p:spPr>
          <a:xfrm>
            <a:off x="5689832" y="-45720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tr-TR"/>
          </a:p>
        </p:txBody>
      </p:sp>
      <p:sp>
        <p:nvSpPr>
          <p:cNvPr id="24" name="Oval 23">
            <a:extLst>
              <a:ext uri="{FF2B5EF4-FFF2-40B4-BE49-F238E27FC236}">
                <a16:creationId xmlns:a16="http://schemas.microsoft.com/office/drawing/2014/main" id="{61A8F545-79D0-42B6-ADAD-96E61AEBB7C4}"/>
              </a:ext>
            </a:extLst>
          </p:cNvPr>
          <p:cNvSpPr/>
          <p:nvPr/>
        </p:nvSpPr>
        <p:spPr>
          <a:xfrm>
            <a:off x="6299432" y="60960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tr-TR"/>
          </a:p>
        </p:txBody>
      </p:sp>
      <p:sp>
        <p:nvSpPr>
          <p:cNvPr id="20" name="Oval 19">
            <a:extLst>
              <a:ext uri="{FF2B5EF4-FFF2-40B4-BE49-F238E27FC236}">
                <a16:creationId xmlns:a16="http://schemas.microsoft.com/office/drawing/2014/main" id="{F8782E8A-A08B-4E6E-9370-1D6D54DA4784}"/>
              </a:ext>
            </a:extLst>
          </p:cNvPr>
          <p:cNvSpPr/>
          <p:nvPr/>
        </p:nvSpPr>
        <p:spPr>
          <a:xfrm>
            <a:off x="-1539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tr-TR"/>
          </a:p>
        </p:txBody>
      </p:sp>
      <p:sp>
        <p:nvSpPr>
          <p:cNvPr id="21" name="Oval 20">
            <a:extLst>
              <a:ext uri="{FF2B5EF4-FFF2-40B4-BE49-F238E27FC236}">
                <a16:creationId xmlns:a16="http://schemas.microsoft.com/office/drawing/2014/main" id="{1228823E-747C-4656-BC89-B9153BBEA56A}"/>
              </a:ext>
            </a:extLst>
          </p:cNvPr>
          <p:cNvSpPr/>
          <p:nvPr/>
        </p:nvSpPr>
        <p:spPr>
          <a:xfrm>
            <a:off x="-83978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tr-TR"/>
          </a:p>
        </p:txBody>
      </p:sp>
      <p:sp>
        <p:nvSpPr>
          <p:cNvPr id="19" name="Rectangle 18">
            <a:extLst>
              <a:ext uri="{FF2B5EF4-FFF2-40B4-BE49-F238E27FC236}">
                <a16:creationId xmlns:a16="http://schemas.microsoft.com/office/drawing/2014/main" id="{46BC2168-D11C-4032-B16B-3DBA36A060B8}"/>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a:defRPr/>
            </a:pPr>
            <a:endParaRPr lang="tr-TR"/>
          </a:p>
        </p:txBody>
      </p:sp>
      <p:sp>
        <p:nvSpPr>
          <p:cNvPr id="1042" name="Title Placeholder 1">
            <a:extLst>
              <a:ext uri="{FF2B5EF4-FFF2-40B4-BE49-F238E27FC236}">
                <a16:creationId xmlns:a16="http://schemas.microsoft.com/office/drawing/2014/main" id="{A89E57F9-2209-490A-A371-0743E6306FA7}"/>
              </a:ext>
            </a:extLst>
          </p:cNvPr>
          <p:cNvSpPr>
            <a:spLocks noGrp="1" noChangeArrowheads="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başlık stilini düzenlemek için tıklayın</a:t>
            </a:r>
            <a:endParaRPr lang="en-US" altLang="tr-TR"/>
          </a:p>
        </p:txBody>
      </p:sp>
      <p:sp>
        <p:nvSpPr>
          <p:cNvPr id="1043" name="Text Placeholder 2">
            <a:extLst>
              <a:ext uri="{FF2B5EF4-FFF2-40B4-BE49-F238E27FC236}">
                <a16:creationId xmlns:a16="http://schemas.microsoft.com/office/drawing/2014/main" id="{5A5848CC-2FE4-4870-B1DB-04A197162CE3}"/>
              </a:ext>
            </a:extLst>
          </p:cNvPr>
          <p:cNvSpPr>
            <a:spLocks noGrp="1" noChangeArrowheads="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tıklayın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4" name="Date Placeholder 3">
            <a:extLst>
              <a:ext uri="{FF2B5EF4-FFF2-40B4-BE49-F238E27FC236}">
                <a16:creationId xmlns:a16="http://schemas.microsoft.com/office/drawing/2014/main" id="{0ACA2C06-9B96-4EE0-93C0-9E0E3A2CFE9C}"/>
              </a:ext>
            </a:extLst>
          </p:cNvPr>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tr-TR"/>
          </a:p>
        </p:txBody>
      </p:sp>
      <p:sp>
        <p:nvSpPr>
          <p:cNvPr id="5" name="Footer Placeholder 4">
            <a:extLst>
              <a:ext uri="{FF2B5EF4-FFF2-40B4-BE49-F238E27FC236}">
                <a16:creationId xmlns:a16="http://schemas.microsoft.com/office/drawing/2014/main" id="{05C94009-78A5-4944-AB8D-22C4A5F62EE9}"/>
              </a:ext>
            </a:extLst>
          </p:cNvPr>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tr-TR"/>
          </a:p>
        </p:txBody>
      </p:sp>
      <p:sp>
        <p:nvSpPr>
          <p:cNvPr id="6" name="Slide Number Placeholder 5">
            <a:extLst>
              <a:ext uri="{FF2B5EF4-FFF2-40B4-BE49-F238E27FC236}">
                <a16:creationId xmlns:a16="http://schemas.microsoft.com/office/drawing/2014/main" id="{1F5ECC36-7AF6-4D78-BCBC-2985055F03FF}"/>
              </a:ext>
            </a:extLst>
          </p:cNvPr>
          <p:cNvSpPr>
            <a:spLocks noGrp="1"/>
          </p:cNvSpPr>
          <p:nvPr>
            <p:ph type="sldNum" sz="quarter" idx="4"/>
          </p:nvPr>
        </p:nvSpPr>
        <p:spPr bwMode="gray">
          <a:xfrm>
            <a:off x="7766050"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a:solidFill>
                  <a:srgbClr val="FFFFFF"/>
                </a:solidFill>
              </a:defRPr>
            </a:lvl1pPr>
          </a:lstStyle>
          <a:p>
            <a:fld id="{C6758495-42C2-42E8-A77A-B488B6C74CCE}" type="slidenum">
              <a:rPr lang="tr-TR" altLang="tr-TR"/>
              <a:pPr/>
              <a:t>‹#›</a:t>
            </a:fld>
            <a:endParaRPr lang="tr-TR" altLang="tr-TR"/>
          </a:p>
        </p:txBody>
      </p:sp>
    </p:spTree>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8" r:id="rId12"/>
    <p:sldLayoutId id="2147483933" r:id="rId13"/>
    <p:sldLayoutId id="2147483939" r:id="rId14"/>
    <p:sldLayoutId id="2147483940" r:id="rId15"/>
    <p:sldLayoutId id="2147483934" r:id="rId16"/>
    <p:sldLayoutId id="2147483935" r:id="rId17"/>
    <p:sldLayoutId id="2147483936" r:id="rId18"/>
    <p:sldLayoutId id="2147483937" r:id="rId19"/>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Resim 2">
            <a:extLst>
              <a:ext uri="{FF2B5EF4-FFF2-40B4-BE49-F238E27FC236}">
                <a16:creationId xmlns:a16="http://schemas.microsoft.com/office/drawing/2014/main" id="{0E1B63A4-4560-44F8-96AE-7E151AEDD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0" y="1200150"/>
            <a:ext cx="481171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bject 9">
            <a:extLst>
              <a:ext uri="{FF2B5EF4-FFF2-40B4-BE49-F238E27FC236}">
                <a16:creationId xmlns:a16="http://schemas.microsoft.com/office/drawing/2014/main" id="{A597C8B9-D7C6-44AF-AF79-9E09FCD846B7}"/>
              </a:ext>
            </a:extLst>
          </p:cNvPr>
          <p:cNvSpPr txBox="1"/>
          <p:nvPr/>
        </p:nvSpPr>
        <p:spPr>
          <a:xfrm>
            <a:off x="1020073" y="3757847"/>
            <a:ext cx="7103852" cy="1894604"/>
          </a:xfrm>
          <a:prstGeom prst="rect">
            <a:avLst/>
          </a:prstGeom>
          <a:scene3d>
            <a:camera prst="orthographicFront">
              <a:rot lat="0" lon="0" rev="0"/>
            </a:camera>
            <a:lightRig rig="contrasting" dir="t">
              <a:rot lat="0" lon="0" rev="7800000"/>
            </a:lightRig>
          </a:scene3d>
        </p:spPr>
        <p:txBody>
          <a:bodyPr lIns="68580" tIns="34290" rIns="68580" bIns="34290">
            <a:normAutofit fontScale="92500"/>
          </a:bodyPr>
          <a:lstStyle/>
          <a:p>
            <a:pPr algn="ctr" defTabSz="685800">
              <a:lnSpc>
                <a:spcPct val="90000"/>
              </a:lnSpc>
              <a:spcBef>
                <a:spcPts val="940"/>
              </a:spcBef>
              <a:defRPr/>
            </a:pPr>
            <a:r>
              <a:rPr lang="tr-TR" sz="2700" b="1" dirty="0"/>
              <a:t>YÜKSEKÖĞRETİMDE EK DERS UYGULAMALARI </a:t>
            </a:r>
            <a:endParaRPr lang="en-US" sz="2700" b="1" dirty="0"/>
          </a:p>
          <a:p>
            <a:pPr algn="ctr" defTabSz="685800">
              <a:lnSpc>
                <a:spcPct val="90000"/>
              </a:lnSpc>
              <a:spcBef>
                <a:spcPts val="940"/>
              </a:spcBef>
              <a:defRPr/>
            </a:pPr>
            <a:r>
              <a:rPr lang="en-US" b="1" dirty="0"/>
              <a:t>     </a:t>
            </a:r>
          </a:p>
          <a:p>
            <a:pPr algn="ctr" defTabSz="685800">
              <a:lnSpc>
                <a:spcPct val="90000"/>
              </a:lnSpc>
              <a:spcBef>
                <a:spcPts val="940"/>
              </a:spcBef>
              <a:defRPr/>
            </a:pPr>
            <a:r>
              <a:rPr lang="en-US" b="1" dirty="0"/>
              <a:t>YÜKSEL TEKİN</a:t>
            </a:r>
          </a:p>
          <a:p>
            <a:pPr algn="ctr" defTabSz="685800">
              <a:lnSpc>
                <a:spcPct val="90000"/>
              </a:lnSpc>
              <a:spcBef>
                <a:spcPts val="940"/>
              </a:spcBef>
              <a:defRPr/>
            </a:pPr>
            <a:r>
              <a:rPr lang="en-US" b="1" dirty="0" err="1"/>
              <a:t>İç</a:t>
            </a:r>
            <a:r>
              <a:rPr lang="en-US" b="1" dirty="0"/>
              <a:t> </a:t>
            </a:r>
            <a:r>
              <a:rPr lang="en-US" b="1" dirty="0" err="1"/>
              <a:t>Denetim</a:t>
            </a:r>
            <a:r>
              <a:rPr lang="en-US" b="1" dirty="0"/>
              <a:t> </a:t>
            </a:r>
            <a:r>
              <a:rPr lang="en-US" b="1" dirty="0" err="1"/>
              <a:t>Birim</a:t>
            </a:r>
            <a:r>
              <a:rPr lang="en-US" b="1" dirty="0"/>
              <a:t> Başkan</a:t>
            </a:r>
            <a:r>
              <a:rPr lang="tr-TR" b="1" dirty="0"/>
              <a:t>ı</a:t>
            </a:r>
            <a:endParaRPr lang="en-US" b="1" dirty="0"/>
          </a:p>
          <a:p>
            <a:pPr algn="ctr" defTabSz="685800">
              <a:lnSpc>
                <a:spcPct val="90000"/>
              </a:lnSpc>
              <a:spcBef>
                <a:spcPts val="940"/>
              </a:spcBef>
              <a:defRPr/>
            </a:pPr>
            <a:r>
              <a:rPr lang="en-US" b="1" dirty="0"/>
              <a:t>0</a:t>
            </a:r>
            <a:r>
              <a:rPr lang="tr-TR" b="1" dirty="0"/>
              <a:t>8</a:t>
            </a:r>
            <a:r>
              <a:rPr lang="en-US" b="1" dirty="0"/>
              <a:t>.</a:t>
            </a:r>
            <a:r>
              <a:rPr lang="tr-TR" b="1" dirty="0"/>
              <a:t>06</a:t>
            </a:r>
            <a:r>
              <a:rPr lang="en-US" b="1" dirty="0"/>
              <a:t>.202</a:t>
            </a:r>
            <a:r>
              <a:rPr lang="tr-TR" b="1" dirty="0"/>
              <a:t>6-10.06.2026</a:t>
            </a:r>
            <a:endParaRPr lang="en-US" b="1" dirty="0"/>
          </a:p>
        </p:txBody>
      </p:sp>
      <p:sp>
        <p:nvSpPr>
          <p:cNvPr id="6148" name="Dikdörtgen 4">
            <a:extLst>
              <a:ext uri="{FF2B5EF4-FFF2-40B4-BE49-F238E27FC236}">
                <a16:creationId xmlns:a16="http://schemas.microsoft.com/office/drawing/2014/main" id="{C589775F-7D85-404C-A53C-4212563E9E35}"/>
              </a:ext>
            </a:extLst>
          </p:cNvPr>
          <p:cNvSpPr>
            <a:spLocks noChangeArrowheads="1"/>
          </p:cNvSpPr>
          <p:nvPr/>
        </p:nvSpPr>
        <p:spPr bwMode="auto">
          <a:xfrm>
            <a:off x="4513263" y="3336925"/>
            <a:ext cx="2159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spcAft>
                <a:spcPts val="450"/>
              </a:spcAft>
              <a:buClrTx/>
              <a:buSzTx/>
              <a:buFontTx/>
              <a:buNone/>
            </a:pPr>
            <a:r>
              <a:rPr lang="tr-TR" altLang="tr-TR" sz="900"/>
              <a:t> </a:t>
            </a:r>
          </a:p>
        </p:txBody>
      </p:sp>
      <p:sp>
        <p:nvSpPr>
          <p:cNvPr id="6149" name="Dikdörtgen 5">
            <a:extLst>
              <a:ext uri="{FF2B5EF4-FFF2-40B4-BE49-F238E27FC236}">
                <a16:creationId xmlns:a16="http://schemas.microsoft.com/office/drawing/2014/main" id="{D26E2249-BB3E-44A1-A13B-77E4E4EDD5B5}"/>
              </a:ext>
            </a:extLst>
          </p:cNvPr>
          <p:cNvSpPr>
            <a:spLocks noChangeArrowheads="1"/>
          </p:cNvSpPr>
          <p:nvPr/>
        </p:nvSpPr>
        <p:spPr bwMode="auto">
          <a:xfrm>
            <a:off x="3886200" y="952500"/>
            <a:ext cx="533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spcAft>
                <a:spcPts val="450"/>
              </a:spcAft>
              <a:buClrTx/>
              <a:buSzTx/>
              <a:buFontTx/>
              <a:buNone/>
            </a:pPr>
            <a:r>
              <a:rPr lang="tr-TR" altLang="tr-TR" sz="900"/>
              <a:t> </a:t>
            </a:r>
          </a:p>
        </p:txBody>
      </p:sp>
      <p:pic>
        <p:nvPicPr>
          <p:cNvPr id="6150" name="Resim 3">
            <a:extLst>
              <a:ext uri="{FF2B5EF4-FFF2-40B4-BE49-F238E27FC236}">
                <a16:creationId xmlns:a16="http://schemas.microsoft.com/office/drawing/2014/main" id="{3C6CEA82-A9CA-4B99-8AA3-F1C587BF4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9888" y="1055688"/>
            <a:ext cx="5635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Başlık 1">
            <a:extLst>
              <a:ext uri="{FF2B5EF4-FFF2-40B4-BE49-F238E27FC236}">
                <a16:creationId xmlns:a16="http://schemas.microsoft.com/office/drawing/2014/main" id="{F95DDB80-080B-48F1-B946-91B4654766A9}"/>
              </a:ext>
            </a:extLst>
          </p:cNvPr>
          <p:cNvSpPr>
            <a:spLocks noGrp="1" noChangeArrowheads="1"/>
          </p:cNvSpPr>
          <p:nvPr>
            <p:ph type="title"/>
          </p:nvPr>
        </p:nvSpPr>
        <p:spPr/>
        <p:txBody>
          <a:bodyPr/>
          <a:lstStyle/>
          <a:p>
            <a:pPr eaLnBrk="1" hangingPunct="1">
              <a:defRPr/>
            </a:pPr>
            <a:r>
              <a:rPr lang="tr-TR" altLang="tr-TR" sz="2500" b="1" dirty="0">
                <a:solidFill>
                  <a:srgbClr val="FF0000"/>
                </a:solidFill>
                <a:highlight>
                  <a:srgbClr val="FFFF00"/>
                </a:highlight>
                <a:latin typeface="Verdana" panose="020B0604030504040204" pitchFamily="34" charset="0"/>
              </a:rPr>
              <a:t>2547 sayılı Yükseköğretim Kanununun 36/3 üncü Maddesi Devamı</a:t>
            </a:r>
            <a:endParaRPr lang="tr-TR" altLang="tr-TR" dirty="0">
              <a:highlight>
                <a:srgbClr val="FFFF00"/>
              </a:highlight>
            </a:endParaRPr>
          </a:p>
        </p:txBody>
      </p:sp>
      <p:sp>
        <p:nvSpPr>
          <p:cNvPr id="15363" name="İçerik Yer Tutucusu 2">
            <a:extLst>
              <a:ext uri="{FF2B5EF4-FFF2-40B4-BE49-F238E27FC236}">
                <a16:creationId xmlns:a16="http://schemas.microsoft.com/office/drawing/2014/main" id="{35533B9F-8566-406D-BB21-D42227AA834C}"/>
              </a:ext>
            </a:extLst>
          </p:cNvPr>
          <p:cNvSpPr>
            <a:spLocks noGrp="1" noChangeArrowheads="1"/>
          </p:cNvSpPr>
          <p:nvPr>
            <p:ph idx="1"/>
          </p:nvPr>
        </p:nvSpPr>
        <p:spPr>
          <a:xfrm>
            <a:off x="827088" y="1852613"/>
            <a:ext cx="8066087" cy="4395787"/>
          </a:xfrm>
        </p:spPr>
        <p:txBody>
          <a:bodyPr/>
          <a:lstStyle/>
          <a:p>
            <a:pPr algn="just" eaLnBrk="1" hangingPunct="1">
              <a:defRPr/>
            </a:pPr>
            <a:r>
              <a:rPr lang="en-US" altLang="tr-TR" dirty="0"/>
              <a:t>Bu </a:t>
            </a:r>
            <a:r>
              <a:rPr lang="en-US" altLang="tr-TR" dirty="0" err="1"/>
              <a:t>şekilde</a:t>
            </a:r>
            <a:r>
              <a:rPr lang="en-US" altLang="tr-TR" dirty="0"/>
              <a:t> </a:t>
            </a:r>
            <a:r>
              <a:rPr lang="en-US" altLang="tr-TR" dirty="0" err="1"/>
              <a:t>ders</a:t>
            </a:r>
            <a:r>
              <a:rPr lang="en-US" altLang="tr-TR" dirty="0"/>
              <a:t> </a:t>
            </a:r>
            <a:r>
              <a:rPr lang="en-US" altLang="tr-TR" dirty="0" err="1"/>
              <a:t>görevi</a:t>
            </a:r>
            <a:r>
              <a:rPr lang="en-US" altLang="tr-TR" dirty="0"/>
              <a:t> </a:t>
            </a:r>
            <a:r>
              <a:rPr lang="en-US" altLang="tr-TR" dirty="0" err="1"/>
              <a:t>verilen</a:t>
            </a:r>
            <a:r>
              <a:rPr lang="en-US" altLang="tr-TR" dirty="0"/>
              <a:t> </a:t>
            </a:r>
            <a:r>
              <a:rPr lang="tr-TR" altLang="tr-TR" dirty="0"/>
              <a:t>uygulamalı birimlerde görev yapan öğretim görevlileri ile</a:t>
            </a:r>
            <a:r>
              <a:rPr lang="en-US" altLang="tr-TR" dirty="0"/>
              <a:t> </a:t>
            </a:r>
            <a:r>
              <a:rPr lang="en-US" altLang="tr-TR" dirty="0" err="1"/>
              <a:t>araştırma</a:t>
            </a:r>
            <a:r>
              <a:rPr lang="en-US" altLang="tr-TR" dirty="0"/>
              <a:t> </a:t>
            </a:r>
            <a:r>
              <a:rPr lang="en-US" altLang="tr-TR" dirty="0" err="1"/>
              <a:t>görevlilerine</a:t>
            </a:r>
            <a:r>
              <a:rPr lang="en-US" altLang="tr-TR" dirty="0"/>
              <a:t> </a:t>
            </a:r>
            <a:r>
              <a:rPr lang="en-US" altLang="tr-TR" dirty="0" err="1"/>
              <a:t>haftada</a:t>
            </a:r>
            <a:r>
              <a:rPr lang="en-US" altLang="tr-TR" dirty="0"/>
              <a:t> </a:t>
            </a:r>
            <a:r>
              <a:rPr lang="en-US" altLang="tr-TR" dirty="0">
                <a:highlight>
                  <a:srgbClr val="FF00FF"/>
                </a:highlight>
              </a:rPr>
              <a:t>on </a:t>
            </a:r>
            <a:r>
              <a:rPr lang="en-US" altLang="tr-TR" dirty="0" err="1">
                <a:highlight>
                  <a:srgbClr val="FF00FF"/>
                </a:highlight>
              </a:rPr>
              <a:t>iki</a:t>
            </a:r>
            <a:r>
              <a:rPr lang="en-US" altLang="tr-TR" dirty="0">
                <a:highlight>
                  <a:srgbClr val="FF00FF"/>
                </a:highlight>
              </a:rPr>
              <a:t> </a:t>
            </a:r>
            <a:r>
              <a:rPr lang="en-US" altLang="tr-TR" dirty="0" err="1">
                <a:highlight>
                  <a:srgbClr val="FF00FF"/>
                </a:highlight>
              </a:rPr>
              <a:t>saati</a:t>
            </a:r>
            <a:r>
              <a:rPr lang="en-US" altLang="tr-TR" dirty="0">
                <a:highlight>
                  <a:srgbClr val="FF00FF"/>
                </a:highlight>
              </a:rPr>
              <a:t> </a:t>
            </a:r>
            <a:r>
              <a:rPr lang="en-US" altLang="tr-TR" dirty="0" err="1">
                <a:highlight>
                  <a:srgbClr val="FF00FF"/>
                </a:highlight>
              </a:rPr>
              <a:t>aşan</a:t>
            </a:r>
            <a:r>
              <a:rPr lang="en-US" altLang="tr-TR" dirty="0">
                <a:highlight>
                  <a:srgbClr val="FF00FF"/>
                </a:highlight>
              </a:rPr>
              <a:t> </a:t>
            </a:r>
            <a:r>
              <a:rPr lang="en-US" altLang="tr-TR" dirty="0" err="1">
                <a:highlight>
                  <a:srgbClr val="FF00FF"/>
                </a:highlight>
              </a:rPr>
              <a:t>ders</a:t>
            </a:r>
            <a:r>
              <a:rPr lang="en-US" altLang="tr-TR" dirty="0">
                <a:highlight>
                  <a:srgbClr val="FF00FF"/>
                </a:highlight>
              </a:rPr>
              <a:t> </a:t>
            </a:r>
            <a:r>
              <a:rPr lang="en-US" altLang="tr-TR" dirty="0" err="1">
                <a:highlight>
                  <a:srgbClr val="FF00FF"/>
                </a:highlight>
              </a:rPr>
              <a:t>görevleri</a:t>
            </a:r>
            <a:r>
              <a:rPr lang="en-US" altLang="tr-TR" dirty="0">
                <a:highlight>
                  <a:srgbClr val="FF00FF"/>
                </a:highlight>
              </a:rPr>
              <a:t> </a:t>
            </a:r>
            <a:r>
              <a:rPr lang="en-US" altLang="tr-TR" dirty="0" err="1">
                <a:highlight>
                  <a:srgbClr val="FF00FF"/>
                </a:highlight>
              </a:rPr>
              <a:t>için</a:t>
            </a:r>
            <a:r>
              <a:rPr lang="en-US" altLang="tr-TR" dirty="0">
                <a:highlight>
                  <a:srgbClr val="FF00FF"/>
                </a:highlight>
              </a:rPr>
              <a:t> </a:t>
            </a:r>
            <a:r>
              <a:rPr lang="en-US" altLang="tr-TR" dirty="0" err="1">
                <a:highlight>
                  <a:srgbClr val="FF00FF"/>
                </a:highlight>
              </a:rPr>
              <a:t>haftada</a:t>
            </a:r>
            <a:r>
              <a:rPr lang="en-US" altLang="tr-TR" dirty="0">
                <a:highlight>
                  <a:srgbClr val="FF00FF"/>
                </a:highlight>
              </a:rPr>
              <a:t> on </a:t>
            </a:r>
            <a:r>
              <a:rPr lang="en-US" altLang="tr-TR" dirty="0" err="1">
                <a:highlight>
                  <a:srgbClr val="FF00FF"/>
                </a:highlight>
              </a:rPr>
              <a:t>saate</a:t>
            </a:r>
            <a:r>
              <a:rPr lang="en-US" altLang="tr-TR" dirty="0">
                <a:highlight>
                  <a:srgbClr val="FF00FF"/>
                </a:highlight>
              </a:rPr>
              <a:t> </a:t>
            </a:r>
            <a:r>
              <a:rPr lang="en-US" altLang="tr-TR" dirty="0" err="1">
                <a:highlight>
                  <a:srgbClr val="FF00FF"/>
                </a:highlight>
              </a:rPr>
              <a:t>kadar</a:t>
            </a:r>
            <a:r>
              <a:rPr lang="en-US" altLang="tr-TR" dirty="0">
                <a:highlight>
                  <a:srgbClr val="FF00FF"/>
                </a:highlight>
              </a:rPr>
              <a:t> 2914 </a:t>
            </a:r>
            <a:r>
              <a:rPr lang="en-US" altLang="tr-TR" dirty="0" err="1">
                <a:highlight>
                  <a:srgbClr val="FF00FF"/>
                </a:highlight>
              </a:rPr>
              <a:t>sayılı</a:t>
            </a:r>
            <a:r>
              <a:rPr lang="en-US" altLang="tr-TR" dirty="0">
                <a:highlight>
                  <a:srgbClr val="FF00FF"/>
                </a:highlight>
              </a:rPr>
              <a:t> </a:t>
            </a:r>
            <a:r>
              <a:rPr lang="en-US" altLang="tr-TR" dirty="0" err="1">
                <a:highlight>
                  <a:srgbClr val="FF00FF"/>
                </a:highlight>
              </a:rPr>
              <a:t>Kanunun</a:t>
            </a:r>
            <a:r>
              <a:rPr lang="en-US" altLang="tr-TR" dirty="0">
                <a:highlight>
                  <a:srgbClr val="FF00FF"/>
                </a:highlight>
              </a:rPr>
              <a:t> 11 </a:t>
            </a:r>
            <a:r>
              <a:rPr lang="en-US" altLang="tr-TR" dirty="0" err="1">
                <a:highlight>
                  <a:srgbClr val="FF00FF"/>
                </a:highlight>
              </a:rPr>
              <a:t>inci</a:t>
            </a:r>
            <a:r>
              <a:rPr lang="en-US" altLang="tr-TR" dirty="0">
                <a:highlight>
                  <a:srgbClr val="FF00FF"/>
                </a:highlight>
              </a:rPr>
              <a:t> </a:t>
            </a:r>
            <a:r>
              <a:rPr lang="en-US" altLang="tr-TR" dirty="0" err="1">
                <a:highlight>
                  <a:srgbClr val="FF00FF"/>
                </a:highlight>
              </a:rPr>
              <a:t>maddesinde</a:t>
            </a:r>
            <a:r>
              <a:rPr lang="en-US" altLang="tr-TR" dirty="0">
                <a:highlight>
                  <a:srgbClr val="FF00FF"/>
                </a:highlight>
              </a:rPr>
              <a:t> </a:t>
            </a:r>
            <a:r>
              <a:rPr lang="en-US" altLang="tr-TR" dirty="0" err="1">
                <a:highlight>
                  <a:srgbClr val="FF00FF"/>
                </a:highlight>
              </a:rPr>
              <a:t>yer</a:t>
            </a:r>
            <a:r>
              <a:rPr lang="en-US" altLang="tr-TR" dirty="0">
                <a:highlight>
                  <a:srgbClr val="FF00FF"/>
                </a:highlight>
              </a:rPr>
              <a:t> </a:t>
            </a:r>
            <a:r>
              <a:rPr lang="en-US" altLang="tr-TR" dirty="0" err="1">
                <a:highlight>
                  <a:srgbClr val="FF00FF"/>
                </a:highlight>
              </a:rPr>
              <a:t>alan</a:t>
            </a:r>
            <a:r>
              <a:rPr lang="en-US" altLang="tr-TR" dirty="0">
                <a:highlight>
                  <a:srgbClr val="FF00FF"/>
                </a:highlight>
              </a:rPr>
              <a:t> </a:t>
            </a:r>
            <a:r>
              <a:rPr lang="en-US" altLang="tr-TR" dirty="0" err="1">
                <a:highlight>
                  <a:srgbClr val="FF00FF"/>
                </a:highlight>
              </a:rPr>
              <a:t>esaslar</a:t>
            </a:r>
            <a:r>
              <a:rPr lang="en-US" altLang="tr-TR" dirty="0">
                <a:highlight>
                  <a:srgbClr val="FF00FF"/>
                </a:highlight>
              </a:rPr>
              <a:t> </a:t>
            </a:r>
            <a:r>
              <a:rPr lang="en-US" altLang="tr-TR" dirty="0" err="1">
                <a:highlight>
                  <a:srgbClr val="FF00FF"/>
                </a:highlight>
              </a:rPr>
              <a:t>çerçevesinde</a:t>
            </a:r>
            <a:r>
              <a:rPr lang="en-US" altLang="tr-TR" dirty="0">
                <a:highlight>
                  <a:srgbClr val="FF00FF"/>
                </a:highlight>
              </a:rPr>
              <a:t> </a:t>
            </a:r>
            <a:r>
              <a:rPr lang="en-US" altLang="tr-TR" dirty="0" err="1">
                <a:highlight>
                  <a:srgbClr val="FF00FF"/>
                </a:highlight>
              </a:rPr>
              <a:t>öğretim</a:t>
            </a:r>
            <a:r>
              <a:rPr lang="en-US" altLang="tr-TR" dirty="0">
                <a:highlight>
                  <a:srgbClr val="FF00FF"/>
                </a:highlight>
              </a:rPr>
              <a:t> </a:t>
            </a:r>
            <a:r>
              <a:rPr lang="en-US" altLang="tr-TR" dirty="0" err="1">
                <a:highlight>
                  <a:srgbClr val="FF00FF"/>
                </a:highlight>
              </a:rPr>
              <a:t>görevlileri</a:t>
            </a:r>
            <a:r>
              <a:rPr lang="en-US" altLang="tr-TR" dirty="0">
                <a:highlight>
                  <a:srgbClr val="FF00FF"/>
                </a:highlight>
              </a:rPr>
              <a:t> </a:t>
            </a:r>
            <a:r>
              <a:rPr lang="en-US" altLang="tr-TR" dirty="0" err="1">
                <a:highlight>
                  <a:srgbClr val="FF00FF"/>
                </a:highlight>
              </a:rPr>
              <a:t>için</a:t>
            </a:r>
            <a:r>
              <a:rPr lang="en-US" altLang="tr-TR" dirty="0">
                <a:highlight>
                  <a:srgbClr val="FF00FF"/>
                </a:highlight>
              </a:rPr>
              <a:t> </a:t>
            </a:r>
            <a:r>
              <a:rPr lang="en-US" altLang="tr-TR" dirty="0" err="1">
                <a:highlight>
                  <a:srgbClr val="FF00FF"/>
                </a:highlight>
              </a:rPr>
              <a:t>belirlenmiş</a:t>
            </a:r>
            <a:r>
              <a:rPr lang="en-US" altLang="tr-TR" dirty="0">
                <a:highlight>
                  <a:srgbClr val="FF00FF"/>
                </a:highlight>
              </a:rPr>
              <a:t> </a:t>
            </a:r>
            <a:r>
              <a:rPr lang="en-US" altLang="tr-TR" dirty="0" err="1">
                <a:highlight>
                  <a:srgbClr val="FF00FF"/>
                </a:highlight>
              </a:rPr>
              <a:t>olan</a:t>
            </a:r>
            <a:r>
              <a:rPr lang="en-US" altLang="tr-TR" dirty="0">
                <a:highlight>
                  <a:srgbClr val="FF00FF"/>
                </a:highlight>
              </a:rPr>
              <a:t> ek </a:t>
            </a:r>
            <a:r>
              <a:rPr lang="en-US" altLang="tr-TR" dirty="0" err="1">
                <a:highlight>
                  <a:srgbClr val="FF00FF"/>
                </a:highlight>
              </a:rPr>
              <a:t>ders</a:t>
            </a:r>
            <a:r>
              <a:rPr lang="en-US" altLang="tr-TR" dirty="0">
                <a:highlight>
                  <a:srgbClr val="FF00FF"/>
                </a:highlight>
              </a:rPr>
              <a:t> </a:t>
            </a:r>
            <a:r>
              <a:rPr lang="en-US" altLang="tr-TR" dirty="0" err="1">
                <a:highlight>
                  <a:srgbClr val="FF00FF"/>
                </a:highlight>
              </a:rPr>
              <a:t>ücreti</a:t>
            </a:r>
            <a:r>
              <a:rPr lang="en-US" altLang="tr-TR" dirty="0">
                <a:highlight>
                  <a:srgbClr val="FF00FF"/>
                </a:highlight>
              </a:rPr>
              <a:t>, </a:t>
            </a:r>
            <a:r>
              <a:rPr lang="en-US" altLang="tr-TR" dirty="0" err="1">
                <a:highlight>
                  <a:srgbClr val="FF00FF"/>
                </a:highlight>
              </a:rPr>
              <a:t>gösterge</a:t>
            </a:r>
            <a:r>
              <a:rPr lang="en-US" altLang="tr-TR" dirty="0">
                <a:highlight>
                  <a:srgbClr val="FF00FF"/>
                </a:highlight>
              </a:rPr>
              <a:t> </a:t>
            </a:r>
            <a:r>
              <a:rPr lang="en-US" altLang="tr-TR" dirty="0" err="1">
                <a:highlight>
                  <a:srgbClr val="FF00FF"/>
                </a:highlight>
              </a:rPr>
              <a:t>rakamı</a:t>
            </a:r>
            <a:r>
              <a:rPr lang="en-US" altLang="tr-TR" dirty="0">
                <a:highlight>
                  <a:srgbClr val="FF00FF"/>
                </a:highlight>
              </a:rPr>
              <a:t> </a:t>
            </a:r>
            <a:r>
              <a:rPr lang="en-US" altLang="tr-TR" dirty="0" err="1">
                <a:highlight>
                  <a:srgbClr val="FF00FF"/>
                </a:highlight>
              </a:rPr>
              <a:t>üzerinden</a:t>
            </a:r>
            <a:r>
              <a:rPr lang="en-US" altLang="tr-TR" dirty="0">
                <a:highlight>
                  <a:srgbClr val="FF00FF"/>
                </a:highlight>
              </a:rPr>
              <a:t> ek </a:t>
            </a:r>
            <a:r>
              <a:rPr lang="en-US" altLang="tr-TR" dirty="0" err="1">
                <a:highlight>
                  <a:srgbClr val="FF00FF"/>
                </a:highlight>
              </a:rPr>
              <a:t>ders</a:t>
            </a:r>
            <a:r>
              <a:rPr lang="en-US" altLang="tr-TR" dirty="0">
                <a:highlight>
                  <a:srgbClr val="FF00FF"/>
                </a:highlight>
              </a:rPr>
              <a:t> </a:t>
            </a:r>
            <a:r>
              <a:rPr lang="en-US" altLang="tr-TR" dirty="0" err="1">
                <a:highlight>
                  <a:srgbClr val="FF00FF"/>
                </a:highlight>
              </a:rPr>
              <a:t>ücreti</a:t>
            </a:r>
            <a:r>
              <a:rPr lang="en-US" altLang="tr-TR" dirty="0">
                <a:highlight>
                  <a:srgbClr val="FF00FF"/>
                </a:highlight>
              </a:rPr>
              <a:t> </a:t>
            </a:r>
            <a:r>
              <a:rPr lang="en-US" altLang="tr-TR" dirty="0" err="1">
                <a:highlight>
                  <a:srgbClr val="FF00FF"/>
                </a:highlight>
              </a:rPr>
              <a:t>ile</a:t>
            </a:r>
            <a:r>
              <a:rPr lang="en-US" altLang="tr-TR" dirty="0">
                <a:highlight>
                  <a:srgbClr val="FF00FF"/>
                </a:highlight>
              </a:rPr>
              <a:t> </a:t>
            </a:r>
            <a:r>
              <a:rPr lang="en-US" altLang="tr-TR" dirty="0" err="1">
                <a:highlight>
                  <a:srgbClr val="FF00FF"/>
                </a:highlight>
              </a:rPr>
              <a:t>sınav</a:t>
            </a:r>
            <a:r>
              <a:rPr lang="en-US" altLang="tr-TR" dirty="0">
                <a:highlight>
                  <a:srgbClr val="FF00FF"/>
                </a:highlight>
              </a:rPr>
              <a:t> </a:t>
            </a:r>
            <a:r>
              <a:rPr lang="en-US" altLang="tr-TR" dirty="0" err="1">
                <a:highlight>
                  <a:srgbClr val="FF00FF"/>
                </a:highlight>
              </a:rPr>
              <a:t>ücreti</a:t>
            </a:r>
            <a:r>
              <a:rPr lang="en-US" altLang="tr-TR" dirty="0">
                <a:highlight>
                  <a:srgbClr val="FF00FF"/>
                </a:highlight>
              </a:rPr>
              <a:t> </a:t>
            </a:r>
            <a:r>
              <a:rPr lang="en-US" altLang="tr-TR" dirty="0" err="1">
                <a:highlight>
                  <a:srgbClr val="FF00FF"/>
                </a:highlight>
              </a:rPr>
              <a:t>ödenir</a:t>
            </a:r>
            <a:endParaRPr lang="tr-TR" altLang="tr-TR" dirty="0">
              <a:highlight>
                <a:srgbClr val="FF00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Başlık 1">
            <a:extLst>
              <a:ext uri="{FF2B5EF4-FFF2-40B4-BE49-F238E27FC236}">
                <a16:creationId xmlns:a16="http://schemas.microsoft.com/office/drawing/2014/main" id="{D619FE72-E4E7-47A8-8358-EC5CB6A23D08}"/>
              </a:ext>
            </a:extLst>
          </p:cNvPr>
          <p:cNvSpPr>
            <a:spLocks noGrp="1" noChangeArrowheads="1"/>
          </p:cNvSpPr>
          <p:nvPr>
            <p:ph type="title"/>
          </p:nvPr>
        </p:nvSpPr>
        <p:spPr>
          <a:xfrm>
            <a:off x="539750" y="188913"/>
            <a:ext cx="8445500" cy="1214437"/>
          </a:xfrm>
        </p:spPr>
        <p:txBody>
          <a:bodyPr rtlCol="0">
            <a:normAutofit fontScale="90000"/>
          </a:bodyPr>
          <a:lstStyle/>
          <a:p>
            <a:pPr eaLnBrk="1" fontAlgn="auto" hangingPunct="1">
              <a:spcAft>
                <a:spcPts val="0"/>
              </a:spcAft>
              <a:defRPr/>
            </a:pPr>
            <a:br>
              <a:rPr lang="tr-TR" altLang="tr-TR" sz="2800" b="1" dirty="0">
                <a:solidFill>
                  <a:srgbClr val="FF0000"/>
                </a:solidFill>
                <a:latin typeface="Verdana" panose="020B0604030504040204" pitchFamily="34" charset="0"/>
              </a:rPr>
            </a:br>
            <a:r>
              <a:rPr lang="tr-TR" altLang="tr-TR" sz="2800" b="1" dirty="0">
                <a:solidFill>
                  <a:srgbClr val="FF0000"/>
                </a:solidFill>
                <a:highlight>
                  <a:srgbClr val="FFFF00"/>
                </a:highlight>
                <a:latin typeface="Verdana" panose="020B0604030504040204" pitchFamily="34" charset="0"/>
              </a:rPr>
              <a:t>2547 sayılı Yükseköğretim Kanununun 36/4 üncü Maddesi; </a:t>
            </a:r>
            <a:br>
              <a:rPr lang="tr-TR" altLang="tr-TR" sz="2800" b="1" dirty="0">
                <a:solidFill>
                  <a:srgbClr val="FF0000"/>
                </a:solidFill>
                <a:highlight>
                  <a:srgbClr val="FFFF00"/>
                </a:highlight>
                <a:latin typeface="Verdana" panose="020B0604030504040204" pitchFamily="34" charset="0"/>
              </a:rPr>
            </a:br>
            <a:endParaRPr lang="tr-TR" altLang="tr-TR" sz="2800" b="1" dirty="0">
              <a:solidFill>
                <a:srgbClr val="FF0000"/>
              </a:solidFill>
              <a:highlight>
                <a:srgbClr val="FFFF00"/>
              </a:highlight>
              <a:latin typeface="Verdana" panose="020B0604030504040204" pitchFamily="34" charset="0"/>
            </a:endParaRPr>
          </a:p>
        </p:txBody>
      </p:sp>
      <p:sp>
        <p:nvSpPr>
          <p:cNvPr id="11267" name="İçerik Yer Tutucusu 2">
            <a:extLst>
              <a:ext uri="{FF2B5EF4-FFF2-40B4-BE49-F238E27FC236}">
                <a16:creationId xmlns:a16="http://schemas.microsoft.com/office/drawing/2014/main" id="{4A2A3048-392D-4EA5-BBA7-5F3EDFB1AEEC}"/>
              </a:ext>
            </a:extLst>
          </p:cNvPr>
          <p:cNvSpPr>
            <a:spLocks noGrp="1" noChangeArrowheads="1"/>
          </p:cNvSpPr>
          <p:nvPr>
            <p:ph idx="1"/>
          </p:nvPr>
        </p:nvSpPr>
        <p:spPr>
          <a:xfrm>
            <a:off x="827088" y="1989138"/>
            <a:ext cx="7993062" cy="4259262"/>
          </a:xfrm>
        </p:spPr>
        <p:txBody>
          <a:bodyPr rtlCol="0">
            <a:normAutofit fontScale="92500" lnSpcReduction="10000"/>
          </a:bodyPr>
          <a:lstStyle/>
          <a:p>
            <a:pPr algn="just" eaLnBrk="1" fontAlgn="auto" hangingPunct="1">
              <a:spcAft>
                <a:spcPts val="0"/>
              </a:spcAft>
              <a:buClr>
                <a:schemeClr val="accent1">
                  <a:lumMod val="60000"/>
                  <a:lumOff val="40000"/>
                </a:schemeClr>
              </a:buClr>
              <a:buFont typeface="Wingdings 3" charset="2"/>
              <a:buChar char=""/>
              <a:defRPr/>
            </a:pPr>
            <a:r>
              <a:rPr lang="tr-TR" altLang="tr-TR" sz="2800" dirty="0"/>
              <a:t>Öğretim elemanlarının, ders dışındaki uygulama, seminer, proje, bitirme ödevi ve tez danışmanlıklarının kaç ders saatine karşılık geldiği; kendi üniversitesi dışındaki devlet veya vakıf üniversitelerine bağlı yükseköğretim kurumlarında haftada verebileceği azami ders saatleri ve uzaktan öğretim programlarında verdikleri derslerin örgün öğretim programlarında verilen kaç ders saatine tekabül ettiği Yükseköğretim Kurulu tarafından belirlenir. </a:t>
            </a:r>
          </a:p>
          <a:p>
            <a:pPr eaLnBrk="1" fontAlgn="auto" hangingPunct="1">
              <a:spcAft>
                <a:spcPts val="0"/>
              </a:spcAft>
              <a:buClr>
                <a:schemeClr val="accent1">
                  <a:lumMod val="60000"/>
                  <a:lumOff val="40000"/>
                </a:schemeClr>
              </a:buClr>
              <a:buFont typeface="Wingdings 3" charset="2"/>
              <a:buChar char=""/>
              <a:defRPr/>
            </a:pPr>
            <a:endParaRPr lang="tr-TR" alt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Başlık 1">
            <a:extLst>
              <a:ext uri="{FF2B5EF4-FFF2-40B4-BE49-F238E27FC236}">
                <a16:creationId xmlns:a16="http://schemas.microsoft.com/office/drawing/2014/main" id="{FDB0C6AA-2559-43C0-884E-72AD49C5B494}"/>
              </a:ext>
            </a:extLst>
          </p:cNvPr>
          <p:cNvSpPr>
            <a:spLocks noGrp="1" noChangeArrowheads="1"/>
          </p:cNvSpPr>
          <p:nvPr>
            <p:ph type="title"/>
          </p:nvPr>
        </p:nvSpPr>
        <p:spPr>
          <a:xfrm>
            <a:off x="539750" y="188913"/>
            <a:ext cx="8445500" cy="1214437"/>
          </a:xfrm>
        </p:spPr>
        <p:txBody>
          <a:bodyPr rtlCol="0">
            <a:normAutofit fontScale="90000"/>
          </a:bodyPr>
          <a:lstStyle/>
          <a:p>
            <a:pPr eaLnBrk="1" fontAlgn="auto" hangingPunct="1">
              <a:spcAft>
                <a:spcPts val="0"/>
              </a:spcAft>
              <a:defRPr/>
            </a:pPr>
            <a:br>
              <a:rPr lang="tr-TR" altLang="tr-TR" sz="2800" b="1" dirty="0">
                <a:solidFill>
                  <a:srgbClr val="FF0000"/>
                </a:solidFill>
                <a:latin typeface="Verdana" panose="020B0604030504040204" pitchFamily="34" charset="0"/>
              </a:rPr>
            </a:br>
            <a:r>
              <a:rPr lang="tr-TR" altLang="tr-TR" sz="2800" b="1" dirty="0">
                <a:solidFill>
                  <a:srgbClr val="FF0000"/>
                </a:solidFill>
                <a:highlight>
                  <a:srgbClr val="FFFF00"/>
                </a:highlight>
                <a:latin typeface="Verdana" panose="020B0604030504040204" pitchFamily="34" charset="0"/>
              </a:rPr>
              <a:t>2547 sayılı Yükseköğretim Kanununun 36/ 5 inci Maddesi; </a:t>
            </a:r>
            <a:br>
              <a:rPr lang="tr-TR" altLang="tr-TR" sz="2800" b="1" dirty="0">
                <a:solidFill>
                  <a:srgbClr val="FF0000"/>
                </a:solidFill>
                <a:highlight>
                  <a:srgbClr val="FFFF00"/>
                </a:highlight>
                <a:latin typeface="Verdana" panose="020B0604030504040204" pitchFamily="34" charset="0"/>
              </a:rPr>
            </a:br>
            <a:endParaRPr lang="tr-TR" altLang="tr-TR" sz="2800" b="1" dirty="0">
              <a:solidFill>
                <a:srgbClr val="FF0000"/>
              </a:solidFill>
              <a:highlight>
                <a:srgbClr val="FFFF00"/>
              </a:highlight>
              <a:latin typeface="Verdana" panose="020B0604030504040204" pitchFamily="34" charset="0"/>
            </a:endParaRPr>
          </a:p>
        </p:txBody>
      </p:sp>
      <p:sp>
        <p:nvSpPr>
          <p:cNvPr id="17411" name="İçerik Yer Tutucusu 2">
            <a:extLst>
              <a:ext uri="{FF2B5EF4-FFF2-40B4-BE49-F238E27FC236}">
                <a16:creationId xmlns:a16="http://schemas.microsoft.com/office/drawing/2014/main" id="{7CDE9066-B2D7-44A9-9993-678129D242BB}"/>
              </a:ext>
            </a:extLst>
          </p:cNvPr>
          <p:cNvSpPr>
            <a:spLocks noGrp="1" noChangeArrowheads="1"/>
          </p:cNvSpPr>
          <p:nvPr>
            <p:ph idx="1"/>
          </p:nvPr>
        </p:nvSpPr>
        <p:spPr>
          <a:xfrm>
            <a:off x="827088" y="1978025"/>
            <a:ext cx="7848600" cy="4330700"/>
          </a:xfrm>
        </p:spPr>
        <p:txBody>
          <a:bodyPr/>
          <a:lstStyle/>
          <a:p>
            <a:pPr algn="just" eaLnBrk="1" hangingPunct="1">
              <a:defRPr/>
            </a:pPr>
            <a:r>
              <a:rPr lang="tr-TR" altLang="tr-TR" sz="2800" dirty="0">
                <a:highlight>
                  <a:srgbClr val="FF00FF"/>
                </a:highlight>
              </a:rPr>
              <a:t>Rektör, rektör yardımcısı, dekan, enstitü ve yüksekokul müdürlerinin ders verme yükümlülüğü yoktur</a:t>
            </a:r>
            <a:r>
              <a:rPr lang="tr-TR" altLang="tr-TR" sz="2800" dirty="0"/>
              <a:t>. Başhekimler, dekan yardımcıları, enstitü ve yüksekokul müdür yardımcıları ve bölüm başkanları, bu madde hükümlerine göre </a:t>
            </a:r>
            <a:r>
              <a:rPr lang="tr-TR" altLang="tr-TR" sz="2800" dirty="0">
                <a:highlight>
                  <a:srgbClr val="FF00FF"/>
                </a:highlight>
              </a:rPr>
              <a:t>haftada asgari beş saat ders vermekle </a:t>
            </a:r>
            <a:r>
              <a:rPr lang="tr-TR" altLang="tr-TR" sz="2800" dirty="0"/>
              <a:t>yükümlüdür.</a:t>
            </a:r>
          </a:p>
          <a:p>
            <a:pPr eaLnBrk="1" hangingPunct="1">
              <a:defRPr/>
            </a:pPr>
            <a:endParaRPr lang="tr-TR" alt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Başlık 1">
            <a:extLst>
              <a:ext uri="{FF2B5EF4-FFF2-40B4-BE49-F238E27FC236}">
                <a16:creationId xmlns:a16="http://schemas.microsoft.com/office/drawing/2014/main" id="{3E84E7FC-97E8-48C1-8CA1-05DC04A60C30}"/>
              </a:ext>
            </a:extLst>
          </p:cNvPr>
          <p:cNvSpPr>
            <a:spLocks noGrp="1" noChangeArrowheads="1"/>
          </p:cNvSpPr>
          <p:nvPr>
            <p:ph type="title"/>
          </p:nvPr>
        </p:nvSpPr>
        <p:spPr>
          <a:xfrm>
            <a:off x="539750" y="188913"/>
            <a:ext cx="8445500" cy="1214437"/>
          </a:xfrm>
        </p:spPr>
        <p:txBody>
          <a:bodyPr rtlCol="0">
            <a:normAutofit fontScale="90000"/>
          </a:bodyPr>
          <a:lstStyle/>
          <a:p>
            <a:pPr eaLnBrk="1" fontAlgn="auto" hangingPunct="1">
              <a:spcAft>
                <a:spcPts val="0"/>
              </a:spcAft>
              <a:defRPr/>
            </a:pPr>
            <a:br>
              <a:rPr lang="tr-TR" altLang="tr-TR" sz="2800" b="1" dirty="0">
                <a:solidFill>
                  <a:srgbClr val="FF0000"/>
                </a:solidFill>
                <a:latin typeface="Verdana" panose="020B0604030504040204" pitchFamily="34" charset="0"/>
              </a:rPr>
            </a:br>
            <a:r>
              <a:rPr lang="tr-TR" altLang="tr-TR" sz="2800" b="1" dirty="0">
                <a:solidFill>
                  <a:srgbClr val="FF0000"/>
                </a:solidFill>
                <a:highlight>
                  <a:srgbClr val="FFFF00"/>
                </a:highlight>
                <a:latin typeface="Verdana" panose="020B0604030504040204" pitchFamily="34" charset="0"/>
              </a:rPr>
              <a:t>2547 sayılı Yükseköğretim Kanununun 40/ a Maddesi; </a:t>
            </a:r>
            <a:br>
              <a:rPr lang="tr-TR" altLang="tr-TR" sz="2800" b="1" dirty="0">
                <a:solidFill>
                  <a:srgbClr val="FF0000"/>
                </a:solidFill>
                <a:highlight>
                  <a:srgbClr val="FFFF00"/>
                </a:highlight>
                <a:latin typeface="Verdana" panose="020B0604030504040204" pitchFamily="34" charset="0"/>
              </a:rPr>
            </a:br>
            <a:endParaRPr lang="tr-TR" altLang="tr-TR" sz="2800" b="1" dirty="0">
              <a:solidFill>
                <a:srgbClr val="FF0000"/>
              </a:solidFill>
              <a:highlight>
                <a:srgbClr val="FFFF00"/>
              </a:highlight>
              <a:latin typeface="Verdana" panose="020B0604030504040204" pitchFamily="34" charset="0"/>
            </a:endParaRPr>
          </a:p>
        </p:txBody>
      </p:sp>
      <p:sp>
        <p:nvSpPr>
          <p:cNvPr id="13315" name="İçerik Yer Tutucusu 2">
            <a:extLst>
              <a:ext uri="{FF2B5EF4-FFF2-40B4-BE49-F238E27FC236}">
                <a16:creationId xmlns:a16="http://schemas.microsoft.com/office/drawing/2014/main" id="{D0B11C14-950C-4036-BF8A-6FEE2F6CDCF3}"/>
              </a:ext>
            </a:extLst>
          </p:cNvPr>
          <p:cNvSpPr>
            <a:spLocks noGrp="1" noChangeArrowheads="1"/>
          </p:cNvSpPr>
          <p:nvPr>
            <p:ph idx="1"/>
          </p:nvPr>
        </p:nvSpPr>
        <p:spPr>
          <a:xfrm>
            <a:off x="827088" y="1989138"/>
            <a:ext cx="7993062" cy="4259262"/>
          </a:xfrm>
        </p:spPr>
        <p:txBody>
          <a:bodyPr rtlCol="0">
            <a:normAutofit fontScale="92500"/>
          </a:bodyPr>
          <a:lstStyle/>
          <a:p>
            <a:pPr algn="just" eaLnBrk="1" fontAlgn="auto" hangingPunct="1">
              <a:spcAft>
                <a:spcPts val="0"/>
              </a:spcAft>
              <a:buClr>
                <a:schemeClr val="accent1">
                  <a:lumMod val="60000"/>
                  <a:lumOff val="40000"/>
                </a:schemeClr>
              </a:buClr>
              <a:buFont typeface="Wingdings 3" charset="2"/>
              <a:buChar char=""/>
              <a:defRPr/>
            </a:pPr>
            <a:r>
              <a:rPr lang="tr-TR" altLang="tr-TR" sz="2400" dirty="0"/>
              <a:t>Yükseköğretim kurumlarında görevli öğretim üyeleri ile ders vermekle görevli öğretim yardımcıları bağlı bulundukları fakülte veya yüksekokulda haftalık ders yükünü dolduramadıkları takdirde, kendi üniversitelerinin diğer birimlerinde veya o şehirdeki yükseköğretim kurumlarında ders yükünü doldurmak üzere rektör tarafından görevlendirilebilirler. </a:t>
            </a:r>
            <a:r>
              <a:rPr lang="tr-TR" altLang="tr-TR" sz="2400" b="1" dirty="0"/>
              <a:t>Ders yükü içindeki çalışmalar karşılığında ek ders ücreti ödenmez. </a:t>
            </a:r>
            <a:r>
              <a:rPr lang="tr-TR" altLang="tr-TR" sz="2400" dirty="0"/>
              <a:t>Haftalık ders yükünün üstünde başka bir yükseköğretim kurumunda görevlendirilen öğretim elemanlarına görev aldıkları kurum bütçesinden ek ders ücreti ödenir.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Başlık 1">
            <a:extLst>
              <a:ext uri="{FF2B5EF4-FFF2-40B4-BE49-F238E27FC236}">
                <a16:creationId xmlns:a16="http://schemas.microsoft.com/office/drawing/2014/main" id="{DCD544E0-FEC8-49E7-8A18-B9A74A7777B4}"/>
              </a:ext>
            </a:extLst>
          </p:cNvPr>
          <p:cNvSpPr>
            <a:spLocks noGrp="1" noChangeArrowheads="1"/>
          </p:cNvSpPr>
          <p:nvPr>
            <p:ph type="title"/>
          </p:nvPr>
        </p:nvSpPr>
        <p:spPr>
          <a:xfrm>
            <a:off x="539750" y="188913"/>
            <a:ext cx="8445500" cy="1214437"/>
          </a:xfrm>
        </p:spPr>
        <p:txBody>
          <a:bodyPr rtlCol="0">
            <a:normAutofit fontScale="90000"/>
          </a:bodyPr>
          <a:lstStyle/>
          <a:p>
            <a:pPr eaLnBrk="1" fontAlgn="auto" hangingPunct="1">
              <a:spcAft>
                <a:spcPts val="0"/>
              </a:spcAft>
              <a:defRPr/>
            </a:pPr>
            <a:br>
              <a:rPr lang="tr-TR" altLang="tr-TR" sz="2800" b="1" dirty="0">
                <a:solidFill>
                  <a:srgbClr val="FF0000"/>
                </a:solidFill>
                <a:latin typeface="Verdana" panose="020B0604030504040204" pitchFamily="34" charset="0"/>
              </a:rPr>
            </a:br>
            <a:r>
              <a:rPr lang="tr-TR" altLang="tr-TR" sz="2800" b="1" dirty="0">
                <a:solidFill>
                  <a:srgbClr val="FF0000"/>
                </a:solidFill>
                <a:highlight>
                  <a:srgbClr val="FFFF00"/>
                </a:highlight>
                <a:latin typeface="Verdana" panose="020B0604030504040204" pitchFamily="34" charset="0"/>
              </a:rPr>
              <a:t>2547 sayılı Yükseköğretim Kanununun 40/ a Maddesi; </a:t>
            </a:r>
            <a:br>
              <a:rPr lang="tr-TR" altLang="tr-TR" sz="2800" b="1" dirty="0">
                <a:solidFill>
                  <a:srgbClr val="FF0000"/>
                </a:solidFill>
                <a:highlight>
                  <a:srgbClr val="FFFF00"/>
                </a:highlight>
                <a:latin typeface="Verdana" panose="020B0604030504040204" pitchFamily="34" charset="0"/>
              </a:rPr>
            </a:br>
            <a:endParaRPr lang="tr-TR" altLang="tr-TR" sz="2800" b="1" dirty="0">
              <a:solidFill>
                <a:srgbClr val="FF0000"/>
              </a:solidFill>
              <a:highlight>
                <a:srgbClr val="FFFF00"/>
              </a:highlight>
              <a:latin typeface="Verdana" panose="020B0604030504040204" pitchFamily="34" charset="0"/>
            </a:endParaRPr>
          </a:p>
        </p:txBody>
      </p:sp>
      <p:sp>
        <p:nvSpPr>
          <p:cNvPr id="13315" name="İçerik Yer Tutucusu 2">
            <a:extLst>
              <a:ext uri="{FF2B5EF4-FFF2-40B4-BE49-F238E27FC236}">
                <a16:creationId xmlns:a16="http://schemas.microsoft.com/office/drawing/2014/main" id="{986F8831-5F09-45F6-BF4C-9D7396E76D29}"/>
              </a:ext>
            </a:extLst>
          </p:cNvPr>
          <p:cNvSpPr>
            <a:spLocks noGrp="1" noChangeArrowheads="1"/>
          </p:cNvSpPr>
          <p:nvPr>
            <p:ph idx="1"/>
          </p:nvPr>
        </p:nvSpPr>
        <p:spPr>
          <a:xfrm>
            <a:off x="827088" y="1989138"/>
            <a:ext cx="7993062" cy="4259262"/>
          </a:xfrm>
        </p:spPr>
        <p:txBody>
          <a:bodyPr rtlCol="0">
            <a:normAutofit/>
          </a:bodyPr>
          <a:lstStyle/>
          <a:p>
            <a:pPr algn="just" eaLnBrk="1" fontAlgn="auto" hangingPunct="1">
              <a:spcAft>
                <a:spcPts val="0"/>
              </a:spcAft>
              <a:buClr>
                <a:schemeClr val="accent1">
                  <a:lumMod val="60000"/>
                  <a:lumOff val="40000"/>
                </a:schemeClr>
              </a:buClr>
              <a:buFont typeface="Wingdings 3" charset="2"/>
              <a:buChar char=""/>
              <a:defRPr/>
            </a:pPr>
            <a:r>
              <a:rPr lang="tr-TR" sz="2400" dirty="0"/>
              <a:t>Hacettepe Üniversitesi Ek ders Yönergesinin 7 </a:t>
            </a:r>
            <a:r>
              <a:rPr lang="tr-TR" sz="2400" dirty="0" err="1"/>
              <a:t>nci</a:t>
            </a:r>
            <a:r>
              <a:rPr lang="tr-TR" sz="2400" dirty="0"/>
              <a:t> maddesinin (1) birinci fıkrasına göre; Yükseköğretim Kanununun 31’inci maddesi veya 40’ıncı maddesinin a fıkrasına göre, haftalık ders yükünü dolduramayan öğretim elemanları, diğer birimlerde veya aynı şehirdeki başka yükseköğretim kurumlarında lisansüstü danışmanlık da dâhil </a:t>
            </a:r>
            <a:r>
              <a:rPr lang="tr-TR" sz="2400" dirty="0">
                <a:highlight>
                  <a:srgbClr val="FF00FF"/>
                </a:highlight>
              </a:rPr>
              <a:t>haftada 10 saati geçmeyecek şekilde, </a:t>
            </a:r>
            <a:r>
              <a:rPr lang="tr-TR" sz="2400" dirty="0"/>
              <a:t>ilgili birimin teklifiyle Rektör tarafından görevlendirilebilir</a:t>
            </a:r>
            <a:endParaRPr lang="tr-TR" altLang="tr-TR" sz="2800" dirty="0"/>
          </a:p>
          <a:p>
            <a:pPr algn="just" eaLnBrk="1" fontAlgn="auto" hangingPunct="1">
              <a:spcAft>
                <a:spcPts val="0"/>
              </a:spcAft>
              <a:buClr>
                <a:schemeClr val="accent1">
                  <a:lumMod val="60000"/>
                  <a:lumOff val="40000"/>
                </a:schemeClr>
              </a:buClr>
              <a:buFont typeface="Wingdings 3" charset="2"/>
              <a:buChar char=""/>
              <a:defRPr/>
            </a:pPr>
            <a:endParaRPr lang="tr-TR" altLang="tr-T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Başlık 1">
            <a:extLst>
              <a:ext uri="{FF2B5EF4-FFF2-40B4-BE49-F238E27FC236}">
                <a16:creationId xmlns:a16="http://schemas.microsoft.com/office/drawing/2014/main" id="{DC496B8C-3589-41F2-840A-83EDD2678E40}"/>
              </a:ext>
            </a:extLst>
          </p:cNvPr>
          <p:cNvSpPr>
            <a:spLocks noGrp="1" noChangeArrowheads="1"/>
          </p:cNvSpPr>
          <p:nvPr>
            <p:ph type="title"/>
          </p:nvPr>
        </p:nvSpPr>
        <p:spPr>
          <a:xfrm>
            <a:off x="539750" y="188913"/>
            <a:ext cx="8445500" cy="1214437"/>
          </a:xfrm>
        </p:spPr>
        <p:txBody>
          <a:bodyPr rtlCol="0">
            <a:normAutofit fontScale="90000"/>
          </a:bodyPr>
          <a:lstStyle/>
          <a:p>
            <a:pPr eaLnBrk="1" fontAlgn="auto" hangingPunct="1">
              <a:spcAft>
                <a:spcPts val="0"/>
              </a:spcAft>
              <a:defRPr/>
            </a:pPr>
            <a:br>
              <a:rPr lang="tr-TR" altLang="tr-TR" sz="2800" b="1" dirty="0">
                <a:solidFill>
                  <a:srgbClr val="FF0000"/>
                </a:solidFill>
                <a:latin typeface="Verdana" panose="020B0604030504040204" pitchFamily="34" charset="0"/>
              </a:rPr>
            </a:br>
            <a:r>
              <a:rPr lang="tr-TR" altLang="tr-TR" sz="2800" b="1" dirty="0">
                <a:solidFill>
                  <a:srgbClr val="FF0000"/>
                </a:solidFill>
                <a:highlight>
                  <a:srgbClr val="FFFF00"/>
                </a:highlight>
                <a:latin typeface="Verdana" panose="020B0604030504040204" pitchFamily="34" charset="0"/>
              </a:rPr>
              <a:t>2547 sayılı Yükseköğretim Kanununun 40/ b Maddesi; </a:t>
            </a:r>
            <a:br>
              <a:rPr lang="tr-TR" altLang="tr-TR" sz="2800" b="1" dirty="0">
                <a:solidFill>
                  <a:srgbClr val="FF0000"/>
                </a:solidFill>
                <a:highlight>
                  <a:srgbClr val="FFFF00"/>
                </a:highlight>
                <a:latin typeface="Verdana" panose="020B0604030504040204" pitchFamily="34" charset="0"/>
              </a:rPr>
            </a:br>
            <a:endParaRPr lang="tr-TR" altLang="tr-TR" sz="2800" b="1" dirty="0">
              <a:solidFill>
                <a:srgbClr val="FF0000"/>
              </a:solidFill>
              <a:highlight>
                <a:srgbClr val="FFFF00"/>
              </a:highlight>
              <a:latin typeface="Verdana" panose="020B0604030504040204" pitchFamily="34" charset="0"/>
            </a:endParaRPr>
          </a:p>
        </p:txBody>
      </p:sp>
      <p:sp>
        <p:nvSpPr>
          <p:cNvPr id="13315" name="İçerik Yer Tutucusu 2">
            <a:extLst>
              <a:ext uri="{FF2B5EF4-FFF2-40B4-BE49-F238E27FC236}">
                <a16:creationId xmlns:a16="http://schemas.microsoft.com/office/drawing/2014/main" id="{CA2B835E-FD74-4168-BB7C-153743D00573}"/>
              </a:ext>
            </a:extLst>
          </p:cNvPr>
          <p:cNvSpPr>
            <a:spLocks noGrp="1" noChangeArrowheads="1"/>
          </p:cNvSpPr>
          <p:nvPr>
            <p:ph idx="1"/>
          </p:nvPr>
        </p:nvSpPr>
        <p:spPr>
          <a:xfrm>
            <a:off x="827088" y="1617663"/>
            <a:ext cx="7993062" cy="4691062"/>
          </a:xfrm>
        </p:spPr>
        <p:txBody>
          <a:bodyPr rtlCol="0">
            <a:normAutofit fontScale="70000" lnSpcReduction="20000"/>
          </a:bodyPr>
          <a:lstStyle/>
          <a:p>
            <a:pPr algn="just" eaLnBrk="1" fontAlgn="auto" hangingPunct="1">
              <a:spcAft>
                <a:spcPts val="0"/>
              </a:spcAft>
              <a:buClr>
                <a:schemeClr val="accent1">
                  <a:lumMod val="60000"/>
                  <a:lumOff val="40000"/>
                </a:schemeClr>
              </a:buClr>
              <a:buFont typeface="Wingdings 3" charset="2"/>
              <a:buChar char=""/>
              <a:defRPr/>
            </a:pPr>
            <a:r>
              <a:rPr lang="tr-TR" sz="2900" dirty="0"/>
              <a:t>Hacettepe Üniversitesi Ek ders Yönergesinin 7 </a:t>
            </a:r>
            <a:r>
              <a:rPr lang="tr-TR" sz="2900" dirty="0" err="1"/>
              <a:t>nci</a:t>
            </a:r>
            <a:r>
              <a:rPr lang="tr-TR" sz="2900" dirty="0"/>
              <a:t> maddesinin (2)ikinci fıkrasına göre; Yükseköğretim Kanununun 40’ıncı maddesinin b fıkrasına göre aynı şehirdeki veya başka şehirdeki yükseköğretim kurumlarında görevlendirilen öğretim elemanlarının; Üniversitede danışmanlığını yapmaya devam ettiği lisansüstü öğrencilerden dolayı yüklendiği teorik ve diğer faaliyetler kapsamındaki dersler için haftalık mecburi ders yükünü aşan ders yükleri karşılığında ek ders ücreti ödenir. Yükseköğretim Kanununun 40’ıncı maddesinin b fıkrası kapsamında başka bir yükseköğretim kurumunda görevlendirilen öğretim elemanına yüklenen dersler; Üniversitede haftalık mecburi ders yükünün hesabında dikkate alınmaz. Bu şekilde başka bir yükseköğretim kurumunda yüklenilen dersler için Üniversite bütçesinden hiçbir şekilde ek ders ödemesi yapılmaz. Ancak öğretim elemanının görevlendirildiği yükseköğretim kurumunun talebi üzerine ilgili öğretim elemanının Üniversitedeki haftalık ders yükü Rektör imzalı yazı ekinde gönderilir.  </a:t>
            </a:r>
          </a:p>
          <a:p>
            <a:pPr algn="just" eaLnBrk="1" fontAlgn="auto" hangingPunct="1">
              <a:spcAft>
                <a:spcPts val="0"/>
              </a:spcAft>
              <a:buClr>
                <a:schemeClr val="accent1">
                  <a:lumMod val="60000"/>
                  <a:lumOff val="40000"/>
                </a:schemeClr>
              </a:buClr>
              <a:buFont typeface="Wingdings 3" charset="2"/>
              <a:buChar char=""/>
              <a:defRPr/>
            </a:pPr>
            <a:endParaRPr lang="tr-TR" altLang="tr-T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Başlık 1">
            <a:extLst>
              <a:ext uri="{FF2B5EF4-FFF2-40B4-BE49-F238E27FC236}">
                <a16:creationId xmlns:a16="http://schemas.microsoft.com/office/drawing/2014/main" id="{FF22FE5D-C361-493D-B1AB-468E48543B2B}"/>
              </a:ext>
            </a:extLst>
          </p:cNvPr>
          <p:cNvSpPr>
            <a:spLocks noGrp="1" noChangeArrowheads="1"/>
          </p:cNvSpPr>
          <p:nvPr>
            <p:ph type="title"/>
          </p:nvPr>
        </p:nvSpPr>
        <p:spPr>
          <a:xfrm>
            <a:off x="539750" y="188913"/>
            <a:ext cx="8445500" cy="1214437"/>
          </a:xfrm>
        </p:spPr>
        <p:txBody>
          <a:bodyPr rtlCol="0">
            <a:normAutofit fontScale="90000"/>
          </a:bodyPr>
          <a:lstStyle/>
          <a:p>
            <a:pPr eaLnBrk="1" fontAlgn="auto" hangingPunct="1">
              <a:spcAft>
                <a:spcPts val="0"/>
              </a:spcAft>
              <a:defRPr/>
            </a:pPr>
            <a:br>
              <a:rPr lang="tr-TR" altLang="tr-TR" sz="2800" b="1" dirty="0">
                <a:solidFill>
                  <a:srgbClr val="FF0000"/>
                </a:solidFill>
                <a:latin typeface="Verdana" panose="020B0604030504040204" pitchFamily="34" charset="0"/>
              </a:rPr>
            </a:br>
            <a:r>
              <a:rPr lang="tr-TR" altLang="tr-TR" sz="2800" b="1" dirty="0">
                <a:solidFill>
                  <a:srgbClr val="FF0000"/>
                </a:solidFill>
                <a:highlight>
                  <a:srgbClr val="FFFF00"/>
                </a:highlight>
                <a:latin typeface="Verdana" panose="020B0604030504040204" pitchFamily="34" charset="0"/>
              </a:rPr>
              <a:t>2547 sayılı Yükseköğretim Kanununun 40/ d Maddesi; </a:t>
            </a:r>
            <a:br>
              <a:rPr lang="tr-TR" altLang="tr-TR" sz="2800" b="1" dirty="0">
                <a:solidFill>
                  <a:srgbClr val="FF0000"/>
                </a:solidFill>
                <a:latin typeface="Verdana" panose="020B0604030504040204" pitchFamily="34" charset="0"/>
              </a:rPr>
            </a:br>
            <a:endParaRPr lang="tr-TR" altLang="tr-TR" sz="2800" b="1" dirty="0">
              <a:solidFill>
                <a:srgbClr val="FF0000"/>
              </a:solidFill>
              <a:latin typeface="Verdana" panose="020B0604030504040204" pitchFamily="34" charset="0"/>
            </a:endParaRPr>
          </a:p>
        </p:txBody>
      </p:sp>
      <p:sp>
        <p:nvSpPr>
          <p:cNvPr id="14339" name="İçerik Yer Tutucusu 2">
            <a:extLst>
              <a:ext uri="{FF2B5EF4-FFF2-40B4-BE49-F238E27FC236}">
                <a16:creationId xmlns:a16="http://schemas.microsoft.com/office/drawing/2014/main" id="{F38AAD32-A2DA-4797-8AED-54A70F3CE46E}"/>
              </a:ext>
            </a:extLst>
          </p:cNvPr>
          <p:cNvSpPr>
            <a:spLocks noGrp="1" noChangeArrowheads="1"/>
          </p:cNvSpPr>
          <p:nvPr>
            <p:ph idx="1"/>
          </p:nvPr>
        </p:nvSpPr>
        <p:spPr>
          <a:xfrm>
            <a:off x="827088" y="2060575"/>
            <a:ext cx="7993062" cy="4187825"/>
          </a:xfrm>
        </p:spPr>
        <p:txBody>
          <a:bodyPr rtlCol="0">
            <a:normAutofit fontScale="92500"/>
          </a:bodyPr>
          <a:lstStyle/>
          <a:p>
            <a:pPr algn="just" eaLnBrk="1" fontAlgn="auto" hangingPunct="1">
              <a:spcAft>
                <a:spcPts val="0"/>
              </a:spcAft>
              <a:buClr>
                <a:schemeClr val="accent1">
                  <a:lumMod val="60000"/>
                  <a:lumOff val="40000"/>
                </a:schemeClr>
              </a:buClr>
              <a:buFont typeface="Wingdings 3" charset="2"/>
              <a:buChar char=""/>
              <a:defRPr/>
            </a:pPr>
            <a:r>
              <a:rPr lang="tr-TR" altLang="tr-TR" sz="2800" dirty="0"/>
              <a:t>(a) fıkrası uyarınca, kendi üniversitelerinin aynı şehirdeki diğer birimlerinden veya aynı şehirdeki diğer yüksek öğretim kurumlarından görevlendirilebilecek öğretim elemanı bulunmaması halinde, başka şehirlerdeki yüksek öğretim kurumlarından ders vermek üzere görevlendirilen öğretim elemanlarına 6245 sayılı Harcırah Kanununa göre geçici görev yolluğu ve anılan fıkradaki esaslara göre iki katı ek ders ücreti ödenir.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Başlık 1">
            <a:extLst>
              <a:ext uri="{FF2B5EF4-FFF2-40B4-BE49-F238E27FC236}">
                <a16:creationId xmlns:a16="http://schemas.microsoft.com/office/drawing/2014/main" id="{9F5A00A5-671E-463F-AD11-2973D331434C}"/>
              </a:ext>
            </a:extLst>
          </p:cNvPr>
          <p:cNvSpPr>
            <a:spLocks noGrp="1" noChangeArrowheads="1"/>
          </p:cNvSpPr>
          <p:nvPr>
            <p:ph type="title"/>
          </p:nvPr>
        </p:nvSpPr>
        <p:spPr/>
        <p:txBody>
          <a:bodyPr/>
          <a:lstStyle/>
          <a:p>
            <a:pPr eaLnBrk="1" hangingPunct="1">
              <a:defRPr/>
            </a:pPr>
            <a:r>
              <a:rPr lang="tr-TR" altLang="tr-TR" sz="3600" b="1" dirty="0">
                <a:solidFill>
                  <a:srgbClr val="FF0000"/>
                </a:solidFill>
                <a:highlight>
                  <a:srgbClr val="FFFF00"/>
                </a:highlight>
                <a:latin typeface="Verdana" panose="020B0604030504040204" pitchFamily="34" charset="0"/>
              </a:rPr>
              <a:t>3843 sayılı Yasanın 10 uncu Maddesi:</a:t>
            </a:r>
          </a:p>
        </p:txBody>
      </p:sp>
      <p:sp>
        <p:nvSpPr>
          <p:cNvPr id="15363" name="İçerik Yer Tutucusu 2">
            <a:extLst>
              <a:ext uri="{FF2B5EF4-FFF2-40B4-BE49-F238E27FC236}">
                <a16:creationId xmlns:a16="http://schemas.microsoft.com/office/drawing/2014/main" id="{242E67AA-29AB-4B43-9FB3-554FD7B0AEB5}"/>
              </a:ext>
            </a:extLst>
          </p:cNvPr>
          <p:cNvSpPr>
            <a:spLocks noGrp="1" noChangeArrowheads="1"/>
          </p:cNvSpPr>
          <p:nvPr>
            <p:ph idx="1"/>
          </p:nvPr>
        </p:nvSpPr>
        <p:spPr>
          <a:xfrm>
            <a:off x="827088" y="2060575"/>
            <a:ext cx="7705725" cy="4187825"/>
          </a:xfrm>
        </p:spPr>
        <p:txBody>
          <a:bodyPr rtlCol="0">
            <a:normAutofit lnSpcReduction="10000"/>
          </a:bodyPr>
          <a:lstStyle/>
          <a:p>
            <a:pPr algn="just" eaLnBrk="1" fontAlgn="auto" hangingPunct="1">
              <a:spcAft>
                <a:spcPts val="0"/>
              </a:spcAft>
              <a:buClr>
                <a:schemeClr val="accent1">
                  <a:lumMod val="60000"/>
                  <a:lumOff val="40000"/>
                </a:schemeClr>
              </a:buClr>
              <a:buFont typeface="Wingdings 3" charset="2"/>
              <a:buChar char=""/>
              <a:defRPr/>
            </a:pPr>
            <a:endParaRPr lang="tr-TR" altLang="tr-TR" dirty="0"/>
          </a:p>
          <a:p>
            <a:pPr algn="just" eaLnBrk="1" fontAlgn="auto" hangingPunct="1">
              <a:spcAft>
                <a:spcPts val="0"/>
              </a:spcAft>
              <a:buClr>
                <a:schemeClr val="accent1">
                  <a:lumMod val="60000"/>
                  <a:lumOff val="40000"/>
                </a:schemeClr>
              </a:buClr>
              <a:buFont typeface="Wingdings 3" charset="2"/>
              <a:buChar char=""/>
              <a:defRPr/>
            </a:pPr>
            <a:r>
              <a:rPr lang="tr-TR" altLang="tr-TR" dirty="0"/>
              <a:t>Normal örgün öğretimde zorunlu ders yükünü doldurmuş olan öğretim elamanlarına ikinci öğretimde verdikleri her ders için; dolduramamış olan öğretim elemanlarına bu yükün doldurulmasından sonra verdikleri her ders için, 2914 sayılı Yükseköğretim Personel Kanununun 11 inci maddesinde öngörülen hükümler çerçevesinde ek ders ücreti ile ara sınav, yarıyıl ve yıl sonu sınavları için ödenecek </a:t>
            </a:r>
            <a:r>
              <a:rPr lang="tr-TR" altLang="tr-TR" sz="2800" b="1" dirty="0"/>
              <a:t>ücretlerin üç katını aşmayacak</a:t>
            </a:r>
            <a:r>
              <a:rPr lang="tr-TR" altLang="tr-TR" b="1" dirty="0"/>
              <a:t> </a:t>
            </a:r>
            <a:r>
              <a:rPr lang="tr-TR" altLang="tr-TR" dirty="0"/>
              <a:t>şekilde ikinci öğretim programları esas alınarak Yükseköğretim Kurulunun görüşü Milli Eğitim Bakanlığının teklifi üzerine Bakanlar Kulunca belirlenecek ders ücreti ödenir.</a:t>
            </a:r>
          </a:p>
          <a:p>
            <a:pPr eaLnBrk="1" fontAlgn="auto" hangingPunct="1">
              <a:spcAft>
                <a:spcPts val="0"/>
              </a:spcAft>
              <a:buClr>
                <a:schemeClr val="accent1">
                  <a:lumMod val="60000"/>
                  <a:lumOff val="40000"/>
                </a:schemeClr>
              </a:buClr>
              <a:buFont typeface="Wingdings 3" charset="2"/>
              <a:buChar char=""/>
              <a:defRPr/>
            </a:pPr>
            <a:endParaRPr lang="tr-TR" alt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Başlık 1">
            <a:extLst>
              <a:ext uri="{FF2B5EF4-FFF2-40B4-BE49-F238E27FC236}">
                <a16:creationId xmlns:a16="http://schemas.microsoft.com/office/drawing/2014/main" id="{09DD67FD-FB3E-4B74-9A13-752768CFC234}"/>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tr-TR" altLang="tr-TR" sz="3200" b="1" dirty="0">
                <a:solidFill>
                  <a:srgbClr val="FF0000"/>
                </a:solidFill>
                <a:highlight>
                  <a:srgbClr val="FFFF00"/>
                </a:highlight>
                <a:latin typeface="Verdana" panose="020B0604030504040204" pitchFamily="34" charset="0"/>
              </a:rPr>
              <a:t>İkinci Öğretimle ilgili 94/5593 Sayılı Bakanlar Kurulu Kararı</a:t>
            </a:r>
            <a:br>
              <a:rPr lang="tr-TR" altLang="tr-TR" sz="3200" b="1" dirty="0">
                <a:solidFill>
                  <a:srgbClr val="FF0000"/>
                </a:solidFill>
                <a:highlight>
                  <a:srgbClr val="FF00FF"/>
                </a:highlight>
                <a:latin typeface="Verdana" panose="020B0604030504040204" pitchFamily="34" charset="0"/>
              </a:rPr>
            </a:br>
            <a:endParaRPr lang="tr-TR" altLang="tr-TR" sz="3200" dirty="0">
              <a:solidFill>
                <a:srgbClr val="FF0000"/>
              </a:solidFill>
              <a:highlight>
                <a:srgbClr val="FF00FF"/>
              </a:highlight>
              <a:latin typeface="Verdana" panose="020B0604030504040204" pitchFamily="34" charset="0"/>
            </a:endParaRPr>
          </a:p>
        </p:txBody>
      </p:sp>
      <p:sp>
        <p:nvSpPr>
          <p:cNvPr id="3" name="İçerik Yer Tutucusu 2">
            <a:extLst>
              <a:ext uri="{FF2B5EF4-FFF2-40B4-BE49-F238E27FC236}">
                <a16:creationId xmlns:a16="http://schemas.microsoft.com/office/drawing/2014/main" id="{A50F7F4D-D1A3-4B32-8CA3-AA20BAEBF762}"/>
              </a:ext>
            </a:extLst>
          </p:cNvPr>
          <p:cNvSpPr>
            <a:spLocks noGrp="1"/>
          </p:cNvSpPr>
          <p:nvPr>
            <p:ph idx="1"/>
          </p:nvPr>
        </p:nvSpPr>
        <p:spPr>
          <a:xfrm>
            <a:off x="827088" y="2060575"/>
            <a:ext cx="7921625" cy="4187825"/>
          </a:xfrm>
        </p:spPr>
        <p:txBody>
          <a:bodyPr rtlCol="0">
            <a:normAutofit fontScale="92500" lnSpcReduction="10000"/>
          </a:bodyPr>
          <a:lstStyle/>
          <a:p>
            <a:pPr marL="0" indent="0" algn="just" eaLnBrk="1" fontAlgn="auto" hangingPunct="1">
              <a:spcAft>
                <a:spcPts val="0"/>
              </a:spcAft>
              <a:buClr>
                <a:schemeClr val="accent1">
                  <a:lumMod val="60000"/>
                  <a:lumOff val="40000"/>
                </a:schemeClr>
              </a:buClr>
              <a:buFontTx/>
              <a:buNone/>
              <a:defRPr/>
            </a:pPr>
            <a:r>
              <a:rPr lang="tr-TR" sz="2400" dirty="0"/>
              <a:t>3843 sayılı Yasanın 10 uncu Maddesi gereğince   94/5593 sayılı Bakanlar Kurulu Kararında;</a:t>
            </a:r>
          </a:p>
          <a:p>
            <a:pPr algn="just" eaLnBrk="1" fontAlgn="auto" hangingPunct="1">
              <a:spcAft>
                <a:spcPts val="0"/>
              </a:spcAft>
              <a:buClr>
                <a:schemeClr val="accent1">
                  <a:lumMod val="60000"/>
                  <a:lumOff val="40000"/>
                </a:schemeClr>
              </a:buClr>
              <a:buFont typeface="Wingdings 3" charset="2"/>
              <a:buChar char=""/>
              <a:defRPr/>
            </a:pPr>
            <a:r>
              <a:rPr lang="tr-TR" sz="2400" dirty="0"/>
              <a:t>İkinci öğretimde görev alan, normal örgün öğretimde zorunlu ders yükünü doldurmuş olan öğretim elemanlarına ikinci öğretimde verdikleri her ders için, dolduramamış olan öğretim elamanlarına bu yükün doldurulmasından sonra vermiş oldukları her ders için, </a:t>
            </a:r>
            <a:r>
              <a:rPr lang="tr-TR" sz="2400" dirty="0">
                <a:highlight>
                  <a:srgbClr val="FF00FF"/>
                </a:highlight>
              </a:rPr>
              <a:t>2914 sayılı Yükseköğretim Personel Kanunu'nun 11 inci maddesinde öngörülen hükümler çerçevesinde </a:t>
            </a:r>
            <a:r>
              <a:rPr lang="tr-TR" sz="2400" b="1" dirty="0">
                <a:highlight>
                  <a:srgbClr val="FF00FF"/>
                </a:highlight>
              </a:rPr>
              <a:t>ek ders ücreti ile yarıyıl ve yıl sonu sınavları için verilecek ücretlerin  birer katı fazlasıyla ödeneceği düzenlenmiştir.</a:t>
            </a:r>
          </a:p>
          <a:p>
            <a:pPr algn="just" eaLnBrk="1" fontAlgn="auto" hangingPunct="1">
              <a:spcAft>
                <a:spcPts val="0"/>
              </a:spcAft>
              <a:buClr>
                <a:schemeClr val="accent1">
                  <a:lumMod val="60000"/>
                  <a:lumOff val="40000"/>
                </a:schemeClr>
              </a:buClr>
              <a:buFont typeface="Wingdings 3" charset="2"/>
              <a:buChar char=""/>
              <a:defRPr/>
            </a:pP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Başlık 1">
            <a:extLst>
              <a:ext uri="{FF2B5EF4-FFF2-40B4-BE49-F238E27FC236}">
                <a16:creationId xmlns:a16="http://schemas.microsoft.com/office/drawing/2014/main" id="{968CBE33-6004-40F4-8E7F-D99F56197609}"/>
              </a:ext>
            </a:extLst>
          </p:cNvPr>
          <p:cNvSpPr>
            <a:spLocks noGrp="1" noChangeArrowheads="1"/>
          </p:cNvSpPr>
          <p:nvPr>
            <p:ph type="title"/>
          </p:nvPr>
        </p:nvSpPr>
        <p:spPr/>
        <p:txBody>
          <a:bodyPr/>
          <a:lstStyle/>
          <a:p>
            <a:pPr eaLnBrk="1" hangingPunct="1">
              <a:defRPr/>
            </a:pPr>
            <a:r>
              <a:rPr lang="tr-TR" altLang="tr-TR" sz="2400" dirty="0">
                <a:solidFill>
                  <a:schemeClr val="accent1"/>
                </a:solidFill>
                <a:highlight>
                  <a:srgbClr val="FFFF00"/>
                </a:highlight>
                <a:latin typeface="Verdana" panose="020B0604030504040204" pitchFamily="34" charset="0"/>
                <a:ea typeface="Verdana" panose="020B0604030504040204" pitchFamily="34" charset="0"/>
                <a:cs typeface="Verdana" panose="020B0604030504040204" pitchFamily="34" charset="0"/>
              </a:rPr>
              <a:t>DERS YÜKÜ TESPİTİ VE EK DERS ÜCRETİ ÖDEMELERİNDE UYULACAK ESASLAR Madde1</a:t>
            </a:r>
          </a:p>
        </p:txBody>
      </p:sp>
      <p:sp>
        <p:nvSpPr>
          <p:cNvPr id="24579" name="İçerik Yer Tutucusu 2">
            <a:extLst>
              <a:ext uri="{FF2B5EF4-FFF2-40B4-BE49-F238E27FC236}">
                <a16:creationId xmlns:a16="http://schemas.microsoft.com/office/drawing/2014/main" id="{C6638123-470E-4C44-BD6F-72C3B44F2B17}"/>
              </a:ext>
            </a:extLst>
          </p:cNvPr>
          <p:cNvSpPr>
            <a:spLocks noGrp="1" noChangeArrowheads="1"/>
          </p:cNvSpPr>
          <p:nvPr>
            <p:ph idx="1"/>
          </p:nvPr>
        </p:nvSpPr>
        <p:spPr>
          <a:xfrm>
            <a:off x="850900" y="1628775"/>
            <a:ext cx="7681913" cy="4776788"/>
          </a:xfrm>
        </p:spPr>
        <p:txBody>
          <a:bodyPr/>
          <a:lstStyle/>
          <a:p>
            <a:pPr algn="just" eaLnBrk="1" hangingPunct="1">
              <a:defRPr/>
            </a:pPr>
            <a:r>
              <a:rPr lang="tr-TR" altLang="tr-TR" dirty="0"/>
              <a:t>a)</a:t>
            </a:r>
            <a:r>
              <a:rPr lang="tr-TR" altLang="tr-TR" dirty="0">
                <a:highlight>
                  <a:srgbClr val="0000FF"/>
                </a:highlight>
              </a:rPr>
              <a:t>Maaş karşılığı haftalık ders yükü, öğretim üyeleri için 10 saat, öğretim görevlileri ve okutmanlar için 12 saattir</a:t>
            </a:r>
            <a:r>
              <a:rPr lang="tr-TR" altLang="tr-TR" dirty="0"/>
              <a:t>. Öğretim elemanları, haftalık ders yükünün dışında gerek kadrosunun bulunduğu, gerekse diğer yükseköğretim kurumlarında, güz ve bahar yarı yıllarında mecburi ve isteğe bağlı olarak, ek ders ücreti ödenmek kaydıyla ders verebilir. </a:t>
            </a:r>
            <a:r>
              <a:rPr lang="tr-TR" altLang="tr-TR" dirty="0">
                <a:highlight>
                  <a:srgbClr val="FF0000"/>
                </a:highlight>
              </a:rPr>
              <a:t>Mecburi ve isteğe bağlı dersler ile diğer faaliyetler için haftalık ders programında yer alması ve fiilen yapılması şartıyla </a:t>
            </a:r>
            <a:r>
              <a:rPr lang="tr-TR" altLang="tr-TR" dirty="0"/>
              <a:t>öğretim elemanının toplam olarak ücret karşılığı verebileceği ek ders; </a:t>
            </a:r>
            <a:r>
              <a:rPr lang="tr-TR" altLang="tr-TR" dirty="0">
                <a:highlight>
                  <a:srgbClr val="FF0000"/>
                </a:highlight>
              </a:rPr>
              <a:t>normal örgün öğretimde en çok 20 saat, ikinci öğretimde ise en çok 10 saattir. </a:t>
            </a:r>
            <a:r>
              <a:rPr lang="tr-TR" altLang="tr-TR" dirty="0"/>
              <a:t>Buna göre öğretim elemanlarının toplam ders yükü ve ek ders saatleri (saat/hafta) aşağıda belirtilmiştir.</a:t>
            </a:r>
          </a:p>
          <a:p>
            <a:pPr eaLnBrk="1" hangingPunct="1">
              <a:defRPr/>
            </a:pPr>
            <a:endParaRPr lang="tr-TR" alt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Başlık 1">
            <a:extLst>
              <a:ext uri="{FF2B5EF4-FFF2-40B4-BE49-F238E27FC236}">
                <a16:creationId xmlns:a16="http://schemas.microsoft.com/office/drawing/2014/main" id="{9F43FFC7-EDC8-4F86-99C9-82F42EF8A365}"/>
              </a:ext>
            </a:extLst>
          </p:cNvPr>
          <p:cNvSpPr>
            <a:spLocks noGrp="1" noChangeArrowheads="1"/>
          </p:cNvSpPr>
          <p:nvPr>
            <p:ph type="title"/>
          </p:nvPr>
        </p:nvSpPr>
        <p:spPr>
          <a:xfrm>
            <a:off x="539750" y="274638"/>
            <a:ext cx="8147050" cy="633412"/>
          </a:xfrm>
        </p:spPr>
        <p:txBody>
          <a:bodyPr rtlCol="0">
            <a:normAutofit fontScale="90000"/>
          </a:bodyPr>
          <a:lstStyle/>
          <a:p>
            <a:pPr eaLnBrk="1" fontAlgn="auto" hangingPunct="1">
              <a:spcAft>
                <a:spcPts val="0"/>
              </a:spcAft>
              <a:defRPr/>
            </a:pPr>
            <a:r>
              <a:rPr lang="tr-TR" altLang="tr-TR" sz="3600" b="1" dirty="0">
                <a:solidFill>
                  <a:srgbClr val="FF0000"/>
                </a:solidFill>
                <a:latin typeface="Verdana" panose="020B0604030504040204" pitchFamily="34" charset="0"/>
              </a:rPr>
              <a:t>   </a:t>
            </a:r>
            <a:r>
              <a:rPr lang="tr-TR" altLang="tr-TR" sz="3200" b="1" dirty="0">
                <a:solidFill>
                  <a:srgbClr val="FF0000"/>
                </a:solidFill>
                <a:highlight>
                  <a:srgbClr val="FFFF00"/>
                </a:highlight>
                <a:latin typeface="Verdana" panose="020B0604030504040204" pitchFamily="34" charset="0"/>
              </a:rPr>
              <a:t>İLGİLİ MEVZUATLAR</a:t>
            </a:r>
          </a:p>
        </p:txBody>
      </p:sp>
      <p:sp>
        <p:nvSpPr>
          <p:cNvPr id="3" name="İçerik Yer Tutucusu 2">
            <a:extLst>
              <a:ext uri="{FF2B5EF4-FFF2-40B4-BE49-F238E27FC236}">
                <a16:creationId xmlns:a16="http://schemas.microsoft.com/office/drawing/2014/main" id="{A68509AC-326D-4663-ACBD-AD825CA94BEF}"/>
              </a:ext>
            </a:extLst>
          </p:cNvPr>
          <p:cNvSpPr>
            <a:spLocks noGrp="1"/>
          </p:cNvSpPr>
          <p:nvPr>
            <p:ph idx="1"/>
          </p:nvPr>
        </p:nvSpPr>
        <p:spPr>
          <a:xfrm>
            <a:off x="250825" y="908050"/>
            <a:ext cx="8302625" cy="5175250"/>
          </a:xfrm>
        </p:spPr>
        <p:txBody>
          <a:bodyPr rtlCol="0">
            <a:normAutofit/>
          </a:bodyPr>
          <a:lstStyle/>
          <a:p>
            <a:pPr algn="just" eaLnBrk="1" fontAlgn="auto" hangingPunct="1">
              <a:spcAft>
                <a:spcPts val="0"/>
              </a:spcAft>
              <a:buClr>
                <a:schemeClr val="accent1">
                  <a:lumMod val="60000"/>
                  <a:lumOff val="40000"/>
                </a:schemeClr>
              </a:buClr>
              <a:buFont typeface="Wingdings 3" charset="2"/>
              <a:buChar char=""/>
              <a:defRPr/>
            </a:pPr>
            <a:r>
              <a:rPr lang="tr-TR" dirty="0">
                <a:cs typeface="Times New Roman" panose="02020603050405020304" pitchFamily="18" charset="0"/>
              </a:rPr>
              <a:t>2914 sayılı Yükseköğretim Personel Kanunu,</a:t>
            </a:r>
          </a:p>
          <a:p>
            <a:pPr algn="just" eaLnBrk="1" fontAlgn="auto" hangingPunct="1">
              <a:spcAft>
                <a:spcPts val="0"/>
              </a:spcAft>
              <a:buClr>
                <a:schemeClr val="accent1">
                  <a:lumMod val="60000"/>
                  <a:lumOff val="40000"/>
                </a:schemeClr>
              </a:buClr>
              <a:buFont typeface="Wingdings 3" charset="2"/>
              <a:buChar char=""/>
              <a:defRPr/>
            </a:pPr>
            <a:r>
              <a:rPr lang="tr-TR" dirty="0">
                <a:cs typeface="Times New Roman" panose="02020603050405020304" pitchFamily="18" charset="0"/>
              </a:rPr>
              <a:t>2547 sayılı Yükseköğretim Kanunu,</a:t>
            </a:r>
          </a:p>
          <a:p>
            <a:pPr algn="just" eaLnBrk="1" fontAlgn="auto" hangingPunct="1">
              <a:spcAft>
                <a:spcPts val="0"/>
              </a:spcAft>
              <a:buClr>
                <a:schemeClr val="accent1">
                  <a:lumMod val="60000"/>
                  <a:lumOff val="40000"/>
                </a:schemeClr>
              </a:buClr>
              <a:buFont typeface="Wingdings 3" charset="2"/>
              <a:buChar char=""/>
              <a:defRPr/>
            </a:pPr>
            <a:r>
              <a:rPr lang="tr-TR" dirty="0">
                <a:cs typeface="Times New Roman" panose="02020603050405020304" pitchFamily="18" charset="0"/>
              </a:rPr>
              <a:t>3843 sayılı Yükseköğretim Kurumlarında İkili Öğretim Yapılması,</a:t>
            </a:r>
            <a:r>
              <a:rPr lang="tr-TR" b="1" dirty="0">
                <a:ea typeface="Calibri"/>
                <a:cs typeface="Times New Roman" panose="02020603050405020304" pitchFamily="18" charset="0"/>
              </a:rPr>
              <a:t> </a:t>
            </a:r>
            <a:r>
              <a:rPr lang="tr-TR" dirty="0">
                <a:ea typeface="Calibri"/>
                <a:cs typeface="Times New Roman" panose="02020603050405020304" pitchFamily="18" charset="0"/>
              </a:rPr>
              <a:t>2547 Sayılı Yükseköğretim Kanununun Bazı Maddelerinin Değiştirilmesi ve Bu Kanuna Bir Ek Madde Eklenmesi</a:t>
            </a:r>
            <a:r>
              <a:rPr lang="tr-TR" dirty="0">
                <a:cs typeface="Times New Roman" panose="02020603050405020304" pitchFamily="18" charset="0"/>
              </a:rPr>
              <a:t>  Hakkında Kanun, </a:t>
            </a:r>
          </a:p>
          <a:p>
            <a:pPr algn="just" eaLnBrk="1" fontAlgn="auto" hangingPunct="1">
              <a:spcAft>
                <a:spcPts val="0"/>
              </a:spcAft>
              <a:buClr>
                <a:schemeClr val="accent1">
                  <a:lumMod val="60000"/>
                  <a:lumOff val="40000"/>
                </a:schemeClr>
              </a:buClr>
              <a:buFont typeface="Wingdings 3" charset="2"/>
              <a:buChar char=""/>
              <a:defRPr/>
            </a:pPr>
            <a:r>
              <a:rPr lang="tr-TR" dirty="0">
                <a:cs typeface="Times New Roman" panose="02020603050405020304" pitchFamily="18" charset="0"/>
              </a:rPr>
              <a:t>Ders Yükü Tespiti ve Ek Ders Ücreti Ödemelerinde Uyulacak Esaslar,</a:t>
            </a:r>
          </a:p>
          <a:p>
            <a:pPr algn="just" eaLnBrk="1" fontAlgn="auto" hangingPunct="1">
              <a:spcAft>
                <a:spcPts val="0"/>
              </a:spcAft>
              <a:buClr>
                <a:schemeClr val="accent1">
                  <a:lumMod val="60000"/>
                  <a:lumOff val="40000"/>
                </a:schemeClr>
              </a:buClr>
              <a:buFont typeface="Wingdings 3" charset="2"/>
              <a:buChar char=""/>
              <a:defRPr/>
            </a:pPr>
            <a:r>
              <a:rPr lang="tr-TR" dirty="0">
                <a:cs typeface="Times New Roman" panose="02020603050405020304" pitchFamily="18" charset="0"/>
              </a:rPr>
              <a:t>Hacettepe Üniversitesi Ek Ders Yönergesi</a:t>
            </a:r>
          </a:p>
          <a:p>
            <a:pPr marL="0" indent="0" algn="just" eaLnBrk="1" fontAlgn="auto" hangingPunct="1">
              <a:spcAft>
                <a:spcPts val="0"/>
              </a:spcAft>
              <a:buClr>
                <a:schemeClr val="accent1">
                  <a:lumMod val="60000"/>
                  <a:lumOff val="40000"/>
                </a:schemeClr>
              </a:buClr>
              <a:buFont typeface="Wingdings 3" panose="05040102010807070707" pitchFamily="18" charset="2"/>
              <a:buNone/>
              <a:defRPr/>
            </a:pPr>
            <a:endParaRPr lang="tr-TR" dirty="0">
              <a:cs typeface="Times New Roman" panose="02020603050405020304" pitchFamily="18" charset="0"/>
            </a:endParaRPr>
          </a:p>
          <a:p>
            <a:pPr algn="just" eaLnBrk="1" fontAlgn="auto" hangingPunct="1">
              <a:spcAft>
                <a:spcPts val="0"/>
              </a:spcAft>
              <a:buClr>
                <a:schemeClr val="accent1">
                  <a:lumMod val="60000"/>
                  <a:lumOff val="40000"/>
                </a:schemeClr>
              </a:buClr>
              <a:buFont typeface="Wingdings 3" charset="2"/>
              <a:buChar char=""/>
              <a:defRPr/>
            </a:pPr>
            <a:endParaRPr lang="tr-TR" dirty="0">
              <a:cs typeface="Times New Roman" panose="02020603050405020304" pitchFamily="18" charset="0"/>
            </a:endParaRPr>
          </a:p>
          <a:p>
            <a:pPr marL="0" indent="0" algn="just" eaLnBrk="1" fontAlgn="auto" hangingPunct="1">
              <a:spcAft>
                <a:spcPts val="0"/>
              </a:spcAft>
              <a:buClr>
                <a:schemeClr val="accent1">
                  <a:lumMod val="60000"/>
                  <a:lumOff val="40000"/>
                </a:schemeClr>
              </a:buClr>
              <a:buFont typeface="Wingdings 3" charset="2"/>
              <a:buNone/>
              <a:defRPr/>
            </a:pPr>
            <a:endParaRPr lang="tr-TR" dirty="0">
              <a:cs typeface="Times New Roman" panose="02020603050405020304" pitchFamily="18" charset="0"/>
            </a:endParaRPr>
          </a:p>
          <a:p>
            <a:pPr marL="0" indent="0" eaLnBrk="1" fontAlgn="auto" hangingPunct="1">
              <a:spcAft>
                <a:spcPts val="0"/>
              </a:spcAft>
              <a:buClr>
                <a:srgbClr val="0BD0D9"/>
              </a:buClr>
              <a:buFontTx/>
              <a:buNone/>
              <a:defRPr/>
            </a:pPr>
            <a:endParaRPr lang="tr-TR" dirty="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BB412302-8DE9-4887-A285-4F3C0FEE118F}"/>
              </a:ext>
            </a:extLst>
          </p:cNvPr>
          <p:cNvSpPr>
            <a:spLocks noGrp="1" noChangeArrowheads="1"/>
          </p:cNvSpPr>
          <p:nvPr>
            <p:ph type="title"/>
          </p:nvPr>
        </p:nvSpPr>
        <p:spPr>
          <a:xfrm>
            <a:off x="323850" y="260350"/>
            <a:ext cx="8229600" cy="922338"/>
          </a:xfrm>
        </p:spPr>
        <p:txBody>
          <a:bodyPr/>
          <a:lstStyle/>
          <a:p>
            <a:pPr eaLnBrk="1" hangingPunct="1">
              <a:defRPr/>
            </a:pPr>
            <a:r>
              <a:rPr lang="tr-TR" altLang="tr-TR" sz="2800" b="1" dirty="0">
                <a:solidFill>
                  <a:srgbClr val="FF0000"/>
                </a:solidFill>
                <a:highlight>
                  <a:srgbClr val="FFFF00"/>
                </a:highlight>
                <a:latin typeface="Verdana" panose="020B0604030504040204" pitchFamily="34" charset="0"/>
              </a:rPr>
              <a:t>HAFTALIK DERS YÜKÜ DENKLİKLERİ</a:t>
            </a:r>
          </a:p>
        </p:txBody>
      </p:sp>
      <p:graphicFrame>
        <p:nvGraphicFramePr>
          <p:cNvPr id="13368" name="Group 56">
            <a:extLst>
              <a:ext uri="{FF2B5EF4-FFF2-40B4-BE49-F238E27FC236}">
                <a16:creationId xmlns:a16="http://schemas.microsoft.com/office/drawing/2014/main" id="{84387989-96E7-47A7-BC52-D6E5CEB2454C}"/>
              </a:ext>
            </a:extLst>
          </p:cNvPr>
          <p:cNvGraphicFramePr>
            <a:graphicFrameLocks noGrp="1"/>
          </p:cNvGraphicFramePr>
          <p:nvPr>
            <p:ph type="tbl" idx="1"/>
          </p:nvPr>
        </p:nvGraphicFramePr>
        <p:xfrm>
          <a:off x="457200" y="1268413"/>
          <a:ext cx="8229600" cy="5265737"/>
        </p:xfrm>
        <a:graphic>
          <a:graphicData uri="http://schemas.openxmlformats.org/drawingml/2006/table">
            <a:tbl>
              <a:tblPr/>
              <a:tblGrid>
                <a:gridCol w="7283450">
                  <a:extLst>
                    <a:ext uri="{9D8B030D-6E8A-4147-A177-3AD203B41FA5}">
                      <a16:colId xmlns:a16="http://schemas.microsoft.com/office/drawing/2014/main" val="20000"/>
                    </a:ext>
                  </a:extLst>
                </a:gridCol>
                <a:gridCol w="946150">
                  <a:extLst>
                    <a:ext uri="{9D8B030D-6E8A-4147-A177-3AD203B41FA5}">
                      <a16:colId xmlns:a16="http://schemas.microsoft.com/office/drawing/2014/main" val="20001"/>
                    </a:ext>
                  </a:extLst>
                </a:gridCol>
              </a:tblGrid>
              <a:tr h="51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a:ln>
                            <a:noFill/>
                          </a:ln>
                          <a:solidFill>
                            <a:schemeClr val="tx1"/>
                          </a:solidFill>
                          <a:effectLst/>
                          <a:latin typeface="Arial" charset="0"/>
                          <a:cs typeface="Arial" charset="0"/>
                        </a:rPr>
                        <a:t>PROFESÖRLER</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a:ln>
                            <a:noFill/>
                          </a:ln>
                          <a:solidFill>
                            <a:srgbClr val="FF0000"/>
                          </a:solidFill>
                          <a:effectLst>
                            <a:outerShdw blurRad="38100" dist="38100" dir="2700000" algn="tl">
                              <a:srgbClr val="C0C0C0"/>
                            </a:outerShdw>
                          </a:effectLst>
                          <a:latin typeface="Arial" charset="0"/>
                          <a:cs typeface="Arial" charset="0"/>
                        </a:rPr>
                        <a:t>10</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0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a:ln>
                            <a:noFill/>
                          </a:ln>
                          <a:solidFill>
                            <a:schemeClr val="tx1"/>
                          </a:solidFill>
                          <a:effectLst/>
                          <a:latin typeface="Arial" charset="0"/>
                          <a:cs typeface="Arial" charset="0"/>
                        </a:rPr>
                        <a:t>DOÇENTLER</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a:ln>
                            <a:noFill/>
                          </a:ln>
                          <a:solidFill>
                            <a:srgbClr val="FF0000"/>
                          </a:solidFill>
                          <a:effectLst>
                            <a:outerShdw blurRad="38100" dist="38100" dir="2700000" algn="tl">
                              <a:srgbClr val="C0C0C0"/>
                            </a:outerShdw>
                          </a:effectLst>
                          <a:latin typeface="Arial" charset="0"/>
                          <a:cs typeface="Arial" charset="0"/>
                        </a:rPr>
                        <a:t>10</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16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a:ln>
                            <a:noFill/>
                          </a:ln>
                          <a:solidFill>
                            <a:schemeClr val="tx1"/>
                          </a:solidFill>
                          <a:effectLst/>
                          <a:latin typeface="Arial" charset="0"/>
                          <a:cs typeface="Arial" charset="0"/>
                        </a:rPr>
                        <a:t>DR.ÖĞRETİM ÜYELERİ</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a:ln>
                            <a:noFill/>
                          </a:ln>
                          <a:solidFill>
                            <a:srgbClr val="FF0000"/>
                          </a:solidFill>
                          <a:effectLst>
                            <a:outerShdw blurRad="38100" dist="38100" dir="2700000" algn="tl">
                              <a:srgbClr val="C0C0C0"/>
                            </a:outerShdw>
                          </a:effectLst>
                          <a:latin typeface="Arial" charset="0"/>
                          <a:cs typeface="Arial" charset="0"/>
                        </a:rPr>
                        <a:t>10</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00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a:ln>
                            <a:noFill/>
                          </a:ln>
                          <a:solidFill>
                            <a:schemeClr val="tx1"/>
                          </a:solidFill>
                          <a:effectLst/>
                          <a:latin typeface="Arial" charset="0"/>
                          <a:cs typeface="Arial" charset="0"/>
                        </a:rPr>
                        <a:t>ÖĞRETİM GÖREVLİLERİ</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a:ln>
                            <a:noFill/>
                          </a:ln>
                          <a:solidFill>
                            <a:srgbClr val="FF0000"/>
                          </a:solidFill>
                          <a:effectLst>
                            <a:outerShdw blurRad="38100" dist="38100" dir="2700000" algn="tl">
                              <a:srgbClr val="C0C0C0"/>
                            </a:outerShdw>
                          </a:effectLst>
                          <a:latin typeface="Arial" charset="0"/>
                          <a:cs typeface="Arial" charset="0"/>
                        </a:rPr>
                        <a:t>12</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5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a:ln>
                            <a:noFill/>
                          </a:ln>
                          <a:solidFill>
                            <a:srgbClr val="FF0000"/>
                          </a:solidFill>
                          <a:effectLst/>
                          <a:latin typeface="Arial" charset="0"/>
                          <a:cs typeface="Arial" charset="0"/>
                        </a:rPr>
                        <a:t>İDARİ GÖREVİ VAR İSE:</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1" i="0" u="none" strike="noStrike" cap="none" normalizeH="0" baseline="0" dirty="0">
                        <a:ln>
                          <a:noFill/>
                        </a:ln>
                        <a:solidFill>
                          <a:srgbClr val="FF0000"/>
                        </a:solidFill>
                        <a:effectLst>
                          <a:outerShdw blurRad="38100" dist="38100" dir="2700000" algn="tl">
                            <a:srgbClr val="C0C0C0"/>
                          </a:outerShdw>
                        </a:effectLst>
                        <a:latin typeface="Arial" charset="0"/>
                        <a:cs typeface="Arial"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48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a:ln>
                            <a:noFill/>
                          </a:ln>
                          <a:solidFill>
                            <a:schemeClr val="tx1"/>
                          </a:solidFill>
                          <a:effectLst/>
                          <a:latin typeface="Arial" charset="0"/>
                          <a:cs typeface="Arial" charset="0"/>
                        </a:rPr>
                        <a:t>REKTÖR, REKTÖR YARDIMCISI, DEKAN, MÜDÜR</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a:ln>
                            <a:noFill/>
                          </a:ln>
                          <a:solidFill>
                            <a:srgbClr val="FF0000"/>
                          </a:solidFill>
                          <a:effectLst>
                            <a:outerShdw blurRad="38100" dist="38100" dir="2700000" algn="tl">
                              <a:srgbClr val="C0C0C0"/>
                            </a:outerShdw>
                          </a:effectLst>
                          <a:latin typeface="Arial" charset="0"/>
                          <a:cs typeface="Arial" charset="0"/>
                        </a:rPr>
                        <a:t>0</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5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a:ln>
                            <a:noFill/>
                          </a:ln>
                          <a:solidFill>
                            <a:schemeClr val="tx1"/>
                          </a:solidFill>
                          <a:effectLst/>
                          <a:latin typeface="Arial" charset="0"/>
                          <a:cs typeface="Arial" charset="0"/>
                        </a:rPr>
                        <a:t>DEKAN YRD./MÜDÜR YRD.</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a:ln>
                            <a:noFill/>
                          </a:ln>
                          <a:solidFill>
                            <a:srgbClr val="FF0000"/>
                          </a:solidFill>
                          <a:effectLst>
                            <a:outerShdw blurRad="38100" dist="38100" dir="2700000" algn="tl">
                              <a:srgbClr val="C0C0C0"/>
                            </a:outerShdw>
                          </a:effectLst>
                          <a:latin typeface="Arial" charset="0"/>
                          <a:cs typeface="Arial" charset="0"/>
                        </a:rPr>
                        <a:t>5</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5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a:ln>
                            <a:noFill/>
                          </a:ln>
                          <a:solidFill>
                            <a:schemeClr val="tx1"/>
                          </a:solidFill>
                          <a:effectLst/>
                          <a:latin typeface="Arial" charset="0"/>
                          <a:cs typeface="Arial" charset="0"/>
                        </a:rPr>
                        <a:t>BÖLÜM BŞK. VE BAŞHEKİMLER</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a:ln>
                            <a:noFill/>
                          </a:ln>
                          <a:solidFill>
                            <a:srgbClr val="FF0000"/>
                          </a:solidFill>
                          <a:effectLst>
                            <a:outerShdw blurRad="38100" dist="38100" dir="2700000" algn="tl">
                              <a:srgbClr val="C0C0C0"/>
                            </a:outerShdw>
                          </a:effectLst>
                          <a:latin typeface="Arial" charset="0"/>
                          <a:cs typeface="Arial" charset="0"/>
                        </a:rPr>
                        <a:t>5</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Başlık 1">
            <a:extLst>
              <a:ext uri="{FF2B5EF4-FFF2-40B4-BE49-F238E27FC236}">
                <a16:creationId xmlns:a16="http://schemas.microsoft.com/office/drawing/2014/main" id="{BE930DDD-BDB1-4979-911B-0BD7DAB0AB32}"/>
              </a:ext>
            </a:extLst>
          </p:cNvPr>
          <p:cNvSpPr>
            <a:spLocks noGrp="1" noChangeArrowheads="1"/>
          </p:cNvSpPr>
          <p:nvPr>
            <p:ph type="title"/>
          </p:nvPr>
        </p:nvSpPr>
        <p:spPr>
          <a:xfrm>
            <a:off x="611188" y="115888"/>
            <a:ext cx="8075612" cy="995362"/>
          </a:xfrm>
        </p:spPr>
        <p:txBody>
          <a:bodyPr rtlCol="0">
            <a:normAutofit fontScale="90000"/>
          </a:bodyPr>
          <a:lstStyle/>
          <a:p>
            <a:pPr eaLnBrk="1" fontAlgn="auto" hangingPunct="1">
              <a:spcAft>
                <a:spcPts val="0"/>
              </a:spcAft>
              <a:defRPr/>
            </a:pPr>
            <a:br>
              <a:rPr lang="tr-TR" altLang="tr-TR" sz="2800" b="1" dirty="0">
                <a:solidFill>
                  <a:srgbClr val="FF0000"/>
                </a:solidFill>
                <a:latin typeface="Verdana" panose="020B0604030504040204" pitchFamily="34" charset="0"/>
              </a:rPr>
            </a:br>
            <a:br>
              <a:rPr lang="tr-TR" altLang="tr-TR" sz="2800" b="1" dirty="0">
                <a:solidFill>
                  <a:srgbClr val="FF0000"/>
                </a:solidFill>
                <a:latin typeface="Verdana" panose="020B0604030504040204" pitchFamily="34" charset="0"/>
              </a:rPr>
            </a:br>
            <a:r>
              <a:rPr lang="tr-TR" altLang="tr-TR" sz="2800" b="1" dirty="0">
                <a:solidFill>
                  <a:srgbClr val="FF0000"/>
                </a:solidFill>
                <a:highlight>
                  <a:srgbClr val="FFFF00"/>
                </a:highlight>
                <a:latin typeface="Verdana" panose="020B0604030504040204" pitchFamily="34" charset="0"/>
              </a:rPr>
              <a:t>DERS YÜKÜ VE EK DERS SAATLERİ TABLOSU</a:t>
            </a:r>
            <a:br>
              <a:rPr lang="tr-TR" altLang="tr-TR" sz="2800" b="1" dirty="0">
                <a:solidFill>
                  <a:srgbClr val="FF0000"/>
                </a:solidFill>
                <a:latin typeface="Verdana" panose="020B0604030504040204" pitchFamily="34" charset="0"/>
              </a:rPr>
            </a:br>
            <a:endParaRPr lang="tr-TR" altLang="tr-TR" sz="2800" dirty="0">
              <a:solidFill>
                <a:srgbClr val="FF0000"/>
              </a:solidFill>
              <a:latin typeface="Verdana" panose="020B0604030504040204" pitchFamily="34" charset="0"/>
            </a:endParaRPr>
          </a:p>
        </p:txBody>
      </p:sp>
      <p:graphicFrame>
        <p:nvGraphicFramePr>
          <p:cNvPr id="5" name="Tablo Yer Tutucusu 4">
            <a:extLst>
              <a:ext uri="{FF2B5EF4-FFF2-40B4-BE49-F238E27FC236}">
                <a16:creationId xmlns:a16="http://schemas.microsoft.com/office/drawing/2014/main" id="{30FEED8E-BC58-410C-B62B-0A76FD74505E}"/>
              </a:ext>
            </a:extLst>
          </p:cNvPr>
          <p:cNvGraphicFramePr>
            <a:graphicFrameLocks noGrp="1"/>
          </p:cNvGraphicFramePr>
          <p:nvPr>
            <p:ph type="tbl" idx="1"/>
          </p:nvPr>
        </p:nvGraphicFramePr>
        <p:xfrm>
          <a:off x="179388" y="1435100"/>
          <a:ext cx="8640762" cy="4365625"/>
        </p:xfrm>
        <a:graphic>
          <a:graphicData uri="http://schemas.openxmlformats.org/drawingml/2006/table">
            <a:tbl>
              <a:tblPr/>
              <a:tblGrid>
                <a:gridCol w="1422400">
                  <a:extLst>
                    <a:ext uri="{9D8B030D-6E8A-4147-A177-3AD203B41FA5}">
                      <a16:colId xmlns:a16="http://schemas.microsoft.com/office/drawing/2014/main" val="20000"/>
                    </a:ext>
                  </a:extLst>
                </a:gridCol>
                <a:gridCol w="1131887">
                  <a:extLst>
                    <a:ext uri="{9D8B030D-6E8A-4147-A177-3AD203B41FA5}">
                      <a16:colId xmlns:a16="http://schemas.microsoft.com/office/drawing/2014/main" val="20001"/>
                    </a:ext>
                  </a:extLst>
                </a:gridCol>
                <a:gridCol w="1131888">
                  <a:extLst>
                    <a:ext uri="{9D8B030D-6E8A-4147-A177-3AD203B41FA5}">
                      <a16:colId xmlns:a16="http://schemas.microsoft.com/office/drawing/2014/main" val="20002"/>
                    </a:ext>
                  </a:extLst>
                </a:gridCol>
                <a:gridCol w="1133475">
                  <a:extLst>
                    <a:ext uri="{9D8B030D-6E8A-4147-A177-3AD203B41FA5}">
                      <a16:colId xmlns:a16="http://schemas.microsoft.com/office/drawing/2014/main" val="20003"/>
                    </a:ext>
                  </a:extLst>
                </a:gridCol>
                <a:gridCol w="1131887">
                  <a:extLst>
                    <a:ext uri="{9D8B030D-6E8A-4147-A177-3AD203B41FA5}">
                      <a16:colId xmlns:a16="http://schemas.microsoft.com/office/drawing/2014/main" val="20004"/>
                    </a:ext>
                  </a:extLst>
                </a:gridCol>
                <a:gridCol w="1131888">
                  <a:extLst>
                    <a:ext uri="{9D8B030D-6E8A-4147-A177-3AD203B41FA5}">
                      <a16:colId xmlns:a16="http://schemas.microsoft.com/office/drawing/2014/main" val="20005"/>
                    </a:ext>
                  </a:extLst>
                </a:gridCol>
                <a:gridCol w="1557337">
                  <a:extLst>
                    <a:ext uri="{9D8B030D-6E8A-4147-A177-3AD203B41FA5}">
                      <a16:colId xmlns:a16="http://schemas.microsoft.com/office/drawing/2014/main" val="20006"/>
                    </a:ext>
                  </a:extLst>
                </a:gridCol>
              </a:tblGrid>
              <a:tr h="1447798">
                <a:tc grid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tr-TR"/>
                    </a:p>
                  </a:txBody>
                  <a:tcPr/>
                </a:tc>
                <a:tc gridSpan="3">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Maksimum Ek Ders Saati</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tr-TR"/>
                    </a:p>
                  </a:txBody>
                  <a:tcPr/>
                </a:tc>
                <a:extLst>
                  <a:ext uri="{0D108BD9-81ED-4DB2-BD59-A6C34878D82A}">
                    <a16:rowId xmlns:a16="http://schemas.microsoft.com/office/drawing/2014/main" val="10000"/>
                  </a:ext>
                </a:extLst>
              </a:tr>
              <a:tr h="2936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Normal Örgün</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II. Örgün</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36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Eğitim</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Eğitim</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832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Görev</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Haftalık Ders</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Genel</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36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Unvanları</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Yükü</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Mecburi</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İstekle</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İstekle</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Toplam</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Toplam</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36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36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Prof.</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2</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18</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30</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40</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36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Doç.</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4</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16</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30</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40</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36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Dr.Öğr.Üyesi</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8</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12</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30</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40</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36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Öğr .Gör .</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12</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12</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8</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30</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rPr>
                        <a:t>42</a:t>
                      </a:r>
                      <a:endPar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E902AAC-813C-47A1-B248-930AE2557153}"/>
              </a:ext>
            </a:extLst>
          </p:cNvPr>
          <p:cNvSpPr>
            <a:spLocks noGrp="1" noChangeArrowheads="1"/>
          </p:cNvSpPr>
          <p:nvPr>
            <p:ph idx="1"/>
          </p:nvPr>
        </p:nvSpPr>
        <p:spPr>
          <a:xfrm>
            <a:off x="457200" y="549275"/>
            <a:ext cx="8229600" cy="5576888"/>
          </a:xfrm>
        </p:spPr>
        <p:txBody>
          <a:bodyPr rtlCol="0">
            <a:normAutofit lnSpcReduction="10000"/>
          </a:bodyPr>
          <a:lstStyle/>
          <a:p>
            <a:pPr algn="just" eaLnBrk="1" fontAlgn="auto" hangingPunct="1">
              <a:lnSpc>
                <a:spcPct val="80000"/>
              </a:lnSpc>
              <a:spcAft>
                <a:spcPts val="0"/>
              </a:spcAft>
              <a:buClr>
                <a:schemeClr val="accent1">
                  <a:lumMod val="60000"/>
                  <a:lumOff val="40000"/>
                </a:schemeClr>
              </a:buClr>
              <a:buFont typeface="Wingdings 3" charset="2"/>
              <a:buChar char=""/>
              <a:defRPr/>
            </a:pPr>
            <a:r>
              <a:rPr lang="tr-TR" altLang="tr-TR" sz="2400" b="1" dirty="0"/>
              <a:t>b)</a:t>
            </a:r>
            <a:r>
              <a:rPr lang="tr-TR" altLang="tr-TR" sz="2400" dirty="0"/>
              <a:t> Yaz ve yarıyıl tatillerinde yapılan eğitim-öğretim faaliyetleri için ödenecek ek ders ücretinin tespitinde, haftalık ders yükünü doldurmuş olmak koşulu aranmaz. </a:t>
            </a:r>
            <a:endParaRPr lang="tr-TR" altLang="tr-TR" sz="2400" b="1" dirty="0"/>
          </a:p>
          <a:p>
            <a:pPr algn="just" eaLnBrk="1" fontAlgn="auto" hangingPunct="1">
              <a:lnSpc>
                <a:spcPct val="80000"/>
              </a:lnSpc>
              <a:spcAft>
                <a:spcPts val="0"/>
              </a:spcAft>
              <a:buClr>
                <a:schemeClr val="accent1">
                  <a:lumMod val="60000"/>
                  <a:lumOff val="40000"/>
                </a:schemeClr>
              </a:buClr>
              <a:buFont typeface="Wingdings 3" charset="2"/>
              <a:buChar char=""/>
              <a:defRPr/>
            </a:pPr>
            <a:r>
              <a:rPr lang="tr-TR" altLang="tr-TR" sz="2400" b="1" dirty="0"/>
              <a:t>c)</a:t>
            </a:r>
            <a:r>
              <a:rPr lang="tr-TR" altLang="tr-TR" sz="2400" dirty="0"/>
              <a:t> Rektör, rektör yardımcılığı, dekan, enstitü ve yüksekokul müdürleri için haftalık ders yükü zorunluluğu aranmaz, bunların yardımcıları ile başhekim ve bölüm başkanlarının haftalık ders yükü öngörülen  ders yüklerinin  yarısı kadardır.</a:t>
            </a:r>
          </a:p>
          <a:p>
            <a:pPr algn="just" eaLnBrk="1" fontAlgn="auto" hangingPunct="1">
              <a:lnSpc>
                <a:spcPct val="80000"/>
              </a:lnSpc>
              <a:spcAft>
                <a:spcPts val="0"/>
              </a:spcAft>
              <a:buClr>
                <a:schemeClr val="accent1">
                  <a:lumMod val="60000"/>
                  <a:lumOff val="40000"/>
                </a:schemeClr>
              </a:buClr>
              <a:buFont typeface="Wingdings 3" charset="2"/>
              <a:buChar char=""/>
              <a:defRPr/>
            </a:pPr>
            <a:r>
              <a:rPr lang="tr-TR" altLang="tr-TR" sz="2400" dirty="0">
                <a:highlight>
                  <a:srgbClr val="FF00FF"/>
                </a:highlight>
              </a:rPr>
              <a:t>Rektör, dekan, enstitü ve yüksekokul müdürlüğü ile bölüm başkanlığına 2547 sayılı Yükseköğretim Kanununda belirtilen şekilde usulüne uygun olarak yapılan vekaleten görevlendirmeler haricinde </a:t>
            </a:r>
            <a:r>
              <a:rPr lang="tr-TR" altLang="tr-TR" sz="2400" dirty="0">
                <a:highlight>
                  <a:srgbClr val="0000FF"/>
                </a:highlight>
              </a:rPr>
              <a:t>söz konusu görevlerin vekaleten yürütülmesi halinde ders yükü muafiyeti ve indirimi uygulanmaz.</a:t>
            </a:r>
            <a:endParaRPr lang="tr-TR" altLang="tr-TR" sz="2400" b="1" dirty="0">
              <a:highlight>
                <a:srgbClr val="0000FF"/>
              </a:highlight>
            </a:endParaRPr>
          </a:p>
          <a:p>
            <a:pPr algn="just" eaLnBrk="1" fontAlgn="auto" hangingPunct="1">
              <a:lnSpc>
                <a:spcPct val="80000"/>
              </a:lnSpc>
              <a:spcAft>
                <a:spcPts val="0"/>
              </a:spcAft>
              <a:buClr>
                <a:schemeClr val="accent1">
                  <a:lumMod val="60000"/>
                  <a:lumOff val="40000"/>
                </a:schemeClr>
              </a:buClr>
              <a:buFont typeface="Wingdings 3" charset="2"/>
              <a:buChar char=""/>
              <a:defRPr/>
            </a:pPr>
            <a:r>
              <a:rPr lang="tr-TR" altLang="tr-TR" sz="2400" b="1" dirty="0"/>
              <a:t>d)</a:t>
            </a:r>
            <a:r>
              <a:rPr lang="tr-TR" altLang="tr-TR" sz="2400" dirty="0"/>
              <a:t> 2547 sayılı Yükseköğretim Kanununun 31 inci maddesi uyarınca ders saati ücreti karşılığında öğretim görevlisi olarak görevlendirilenler için haftalık ders yükü zorunluluğu aranmaz.</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02875B4C-0254-4566-87C9-C9128E4D9857}"/>
              </a:ext>
            </a:extLst>
          </p:cNvPr>
          <p:cNvSpPr>
            <a:spLocks noGrp="1" noChangeArrowheads="1"/>
          </p:cNvSpPr>
          <p:nvPr>
            <p:ph idx="1"/>
          </p:nvPr>
        </p:nvSpPr>
        <p:spPr>
          <a:xfrm>
            <a:off x="457200" y="549275"/>
            <a:ext cx="8229600" cy="5576888"/>
          </a:xfrm>
        </p:spPr>
        <p:txBody>
          <a:bodyPr rtlCol="0">
            <a:normAutofit/>
          </a:bodyPr>
          <a:lstStyle/>
          <a:p>
            <a:pPr algn="just" eaLnBrk="1" fontAlgn="auto" hangingPunct="1">
              <a:lnSpc>
                <a:spcPct val="80000"/>
              </a:lnSpc>
              <a:spcAft>
                <a:spcPts val="0"/>
              </a:spcAft>
              <a:buClr>
                <a:schemeClr val="accent1">
                  <a:lumMod val="60000"/>
                  <a:lumOff val="40000"/>
                </a:schemeClr>
              </a:buClr>
              <a:buFont typeface="Wingdings 3" charset="2"/>
              <a:buChar char=""/>
              <a:defRPr/>
            </a:pPr>
            <a:r>
              <a:rPr lang="tr-TR" dirty="0" err="1"/>
              <a:t>H.Ü.Ek</a:t>
            </a:r>
            <a:r>
              <a:rPr lang="tr-TR" dirty="0"/>
              <a:t> Ders Yönergesinin 8nci maddesinin (14)fıkrasına göre; Yükseköğretim Kanununun 31’inci maddesi kapsamında görevlendirilenler ile 2547 sayılı Yükseköğretim Kanununun 40’ıncı maddesinin (a) ve (d) fıkraları hükümlerine göre Üniversite dışından görevlendirilen öğretim elemanlarına 600 ve 700 kodlu özel konular dersleri hariç olmak üzere bir dönemde </a:t>
            </a:r>
            <a:r>
              <a:rPr lang="tr-TR" dirty="0">
                <a:highlight>
                  <a:srgbClr val="FF00FF"/>
                </a:highlight>
              </a:rPr>
              <a:t>en fazla iki ders veya altı saat üzerinden </a:t>
            </a:r>
            <a:r>
              <a:rPr lang="tr-TR" dirty="0"/>
              <a:t>ders görevlendirmesi yapılabilir. Ancak ilgili öğretim elemanının görevlendirmesi güzel sanatlar temel alanında, meslek yüksekokullarında ve Atatürk İlkeleri ve İnkılap Tarihi Enstitüsünde ilgili komisyon gerekli gördüğü takdirde veya ilgili öğretim elemanı ayrıca seçmeli dersler birimi koordinatörlüğü ile Ankara Devlet Konservatuvarında ders vermesi durumunda en fazla 6 ders veya 16 saat üzerinden görevlendirilebilir. Bu fıkra kapsamında Yabancı Diller Yüksek Okulunda yapılacak görevlendirmeler ise en fazla 20 saat üzerinden yapılabilir.</a:t>
            </a:r>
          </a:p>
          <a:p>
            <a:pPr algn="just" eaLnBrk="1" fontAlgn="auto" hangingPunct="1">
              <a:lnSpc>
                <a:spcPct val="80000"/>
              </a:lnSpc>
              <a:spcAft>
                <a:spcPts val="0"/>
              </a:spcAft>
              <a:buClr>
                <a:schemeClr val="accent1">
                  <a:lumMod val="60000"/>
                  <a:lumOff val="40000"/>
                </a:schemeClr>
              </a:buClr>
              <a:buFont typeface="Wingdings 3" charset="2"/>
              <a:buChar char=""/>
              <a:defRPr/>
            </a:pPr>
            <a:endParaRPr lang="tr-TR" altLang="tr-TR"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06A577AA-AD66-4F72-879A-1AA4E1593E04}"/>
              </a:ext>
            </a:extLst>
          </p:cNvPr>
          <p:cNvSpPr>
            <a:spLocks noGrp="1" noChangeArrowheads="1"/>
          </p:cNvSpPr>
          <p:nvPr>
            <p:ph idx="1"/>
          </p:nvPr>
        </p:nvSpPr>
        <p:spPr>
          <a:xfrm>
            <a:off x="457200" y="549275"/>
            <a:ext cx="8229600" cy="5576888"/>
          </a:xfrm>
        </p:spPr>
        <p:txBody>
          <a:bodyPr rtlCol="0">
            <a:normAutofit/>
          </a:bodyPr>
          <a:lstStyle/>
          <a:p>
            <a:pPr algn="just" eaLnBrk="1" fontAlgn="auto" hangingPunct="1">
              <a:lnSpc>
                <a:spcPct val="80000"/>
              </a:lnSpc>
              <a:spcAft>
                <a:spcPts val="0"/>
              </a:spcAft>
              <a:buClr>
                <a:schemeClr val="accent1">
                  <a:lumMod val="60000"/>
                  <a:lumOff val="40000"/>
                </a:schemeClr>
              </a:buClr>
              <a:buFont typeface="Wingdings 3" charset="2"/>
              <a:buChar char=""/>
              <a:defRPr/>
            </a:pPr>
            <a:r>
              <a:rPr lang="tr-TR" dirty="0" err="1"/>
              <a:t>H.Ü.Ek</a:t>
            </a:r>
            <a:r>
              <a:rPr lang="tr-TR" dirty="0"/>
              <a:t> Ders Yönergesinin 8nci maddesinin (15)fıkrasına göre; Yükseköğretim kurumlarının kadrolarında olmayıp bu </a:t>
            </a:r>
            <a:r>
              <a:rPr lang="tr-TR" dirty="0" err="1"/>
              <a:t>ünvanları</a:t>
            </a:r>
            <a:r>
              <a:rPr lang="tr-TR" dirty="0"/>
              <a:t> taşıyanlardan ders saati başına görevlendirilenlerin sosyal güvenlik kuruluşlarından almakta oldukları aylıklar bu şekilde görevlendirilmeleri nedeniyle kesilmez. </a:t>
            </a:r>
            <a:r>
              <a:rPr lang="tr-TR" dirty="0">
                <a:highlight>
                  <a:srgbClr val="FF0000"/>
                </a:highlight>
              </a:rPr>
              <a:t>Emekli öğretim elemanlarının saat ücreti karşılığında öğretim görevlisi olarak görevlendirilmeleri halinde sahip oldukları akademik </a:t>
            </a:r>
            <a:r>
              <a:rPr lang="tr-TR" dirty="0" err="1">
                <a:highlight>
                  <a:srgbClr val="FF0000"/>
                </a:highlight>
              </a:rPr>
              <a:t>ünvanlar</a:t>
            </a:r>
            <a:r>
              <a:rPr lang="tr-TR" dirty="0">
                <a:highlight>
                  <a:srgbClr val="FF0000"/>
                </a:highlight>
              </a:rPr>
              <a:t> dikkate alınarak ek ders ücreti ödenir. </a:t>
            </a:r>
          </a:p>
          <a:p>
            <a:pPr algn="just" eaLnBrk="1" fontAlgn="auto" hangingPunct="1">
              <a:lnSpc>
                <a:spcPct val="80000"/>
              </a:lnSpc>
              <a:spcAft>
                <a:spcPts val="0"/>
              </a:spcAft>
              <a:buClr>
                <a:schemeClr val="accent1">
                  <a:lumMod val="60000"/>
                  <a:lumOff val="40000"/>
                </a:schemeClr>
              </a:buClr>
              <a:buFont typeface="Wingdings 3" charset="2"/>
              <a:buChar char=""/>
              <a:defRPr/>
            </a:pPr>
            <a:endParaRPr lang="tr-TR" altLang="tr-T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36735EC-60AE-4D88-8036-54A29FBEAFA0}"/>
              </a:ext>
            </a:extLst>
          </p:cNvPr>
          <p:cNvSpPr>
            <a:spLocks noGrp="1" noChangeArrowheads="1"/>
          </p:cNvSpPr>
          <p:nvPr>
            <p:ph type="title"/>
          </p:nvPr>
        </p:nvSpPr>
        <p:spPr>
          <a:xfrm>
            <a:off x="457200" y="404813"/>
            <a:ext cx="8229600" cy="1008062"/>
          </a:xfrm>
        </p:spPr>
        <p:txBody>
          <a:bodyPr/>
          <a:lstStyle/>
          <a:p>
            <a:pPr eaLnBrk="1" hangingPunct="1">
              <a:defRPr/>
            </a:pPr>
            <a:r>
              <a:rPr lang="tr-TR" altLang="tr-TR" sz="2400" b="1" dirty="0">
                <a:solidFill>
                  <a:srgbClr val="FF0000"/>
                </a:solidFill>
                <a:highlight>
                  <a:srgbClr val="FFFF00"/>
                </a:highlight>
                <a:latin typeface="Verdana" panose="020B0604030504040204" pitchFamily="34" charset="0"/>
              </a:rPr>
              <a:t>Madde-2 Haftalık Ders Yükü Denklikleri </a:t>
            </a:r>
            <a:br>
              <a:rPr lang="tr-TR" altLang="tr-TR" sz="3600" b="1" dirty="0">
                <a:solidFill>
                  <a:srgbClr val="FF0000"/>
                </a:solidFill>
                <a:latin typeface="Verdana" panose="020B0604030504040204" pitchFamily="34" charset="0"/>
              </a:rPr>
            </a:br>
            <a:r>
              <a:rPr lang="tr-TR" altLang="tr-TR" sz="3600" b="1" dirty="0">
                <a:solidFill>
                  <a:srgbClr val="FF0000"/>
                </a:solidFill>
                <a:latin typeface="Verdana" panose="020B0604030504040204" pitchFamily="34" charset="0"/>
              </a:rPr>
              <a:t> </a:t>
            </a:r>
          </a:p>
        </p:txBody>
      </p:sp>
      <p:sp>
        <p:nvSpPr>
          <p:cNvPr id="24579" name="Rectangle 3">
            <a:extLst>
              <a:ext uri="{FF2B5EF4-FFF2-40B4-BE49-F238E27FC236}">
                <a16:creationId xmlns:a16="http://schemas.microsoft.com/office/drawing/2014/main" id="{54924A25-9524-430A-8154-B4125EF22476}"/>
              </a:ext>
            </a:extLst>
          </p:cNvPr>
          <p:cNvSpPr>
            <a:spLocks noGrp="1" noChangeArrowheads="1"/>
          </p:cNvSpPr>
          <p:nvPr>
            <p:ph idx="1"/>
          </p:nvPr>
        </p:nvSpPr>
        <p:spPr>
          <a:xfrm>
            <a:off x="468313" y="1196975"/>
            <a:ext cx="8229600" cy="5327650"/>
          </a:xfrm>
        </p:spPr>
        <p:txBody>
          <a:bodyPr rtlCol="0">
            <a:normAutofit lnSpcReduction="10000"/>
          </a:bodyPr>
          <a:lstStyle/>
          <a:p>
            <a:pPr algn="just" eaLnBrk="1" fontAlgn="auto" hangingPunct="1">
              <a:lnSpc>
                <a:spcPct val="90000"/>
              </a:lnSpc>
              <a:spcAft>
                <a:spcPts val="0"/>
              </a:spcAft>
              <a:buClr>
                <a:schemeClr val="accent1">
                  <a:lumMod val="60000"/>
                  <a:lumOff val="40000"/>
                </a:schemeClr>
              </a:buClr>
              <a:buFont typeface="Wingdings 3" charset="2"/>
              <a:buChar char=""/>
              <a:defRPr/>
            </a:pPr>
            <a:r>
              <a:rPr lang="tr-TR" altLang="tr-TR" dirty="0"/>
              <a:t>Haftalık ders yükünün hesabında </a:t>
            </a:r>
            <a:r>
              <a:rPr lang="tr-TR" altLang="tr-TR" sz="2400" b="1" dirty="0">
                <a:solidFill>
                  <a:srgbClr val="FF0000"/>
                </a:solidFill>
                <a:highlight>
                  <a:srgbClr val="FF00FF"/>
                </a:highlight>
              </a:rPr>
              <a:t>bilfiil, bizzat bulunmak ve yapmak şartıyla</a:t>
            </a:r>
            <a:r>
              <a:rPr lang="tr-TR" altLang="tr-TR" sz="2400" b="1" dirty="0"/>
              <a:t> </a:t>
            </a:r>
            <a:r>
              <a:rPr lang="tr-TR" altLang="tr-TR" dirty="0"/>
              <a:t>aşağıdaki denklikler esas alınır. Öğretim elemanın eğitim - öğretim faaliyetleri teorik dersler ve diğer faaliyetler olmak üzere iki grupta toplanır.</a:t>
            </a:r>
          </a:p>
          <a:p>
            <a:pPr algn="just" eaLnBrk="1" fontAlgn="auto" hangingPunct="1">
              <a:lnSpc>
                <a:spcPct val="90000"/>
              </a:lnSpc>
              <a:spcAft>
                <a:spcPts val="0"/>
              </a:spcAft>
              <a:buClr>
                <a:schemeClr val="accent1">
                  <a:lumMod val="60000"/>
                  <a:lumOff val="40000"/>
                </a:schemeClr>
              </a:buClr>
              <a:buFont typeface="Wingdings 3" charset="2"/>
              <a:buChar char=""/>
              <a:defRPr/>
            </a:pPr>
            <a:endParaRPr lang="tr-TR" altLang="tr-TR" u="sng" dirty="0"/>
          </a:p>
          <a:p>
            <a:pPr algn="just" eaLnBrk="1" fontAlgn="auto" hangingPunct="1">
              <a:lnSpc>
                <a:spcPct val="90000"/>
              </a:lnSpc>
              <a:spcAft>
                <a:spcPts val="0"/>
              </a:spcAft>
              <a:buClr>
                <a:schemeClr val="accent1">
                  <a:lumMod val="60000"/>
                  <a:lumOff val="40000"/>
                </a:schemeClr>
              </a:buClr>
              <a:buFont typeface="Wingdings 3" charset="2"/>
              <a:buChar char=""/>
              <a:defRPr/>
            </a:pPr>
            <a:r>
              <a:rPr lang="tr-TR" altLang="tr-TR" dirty="0"/>
              <a:t>Her bir dersi (uzmanlık alan dersleri dahil) sadece teorik veya sadece uygulama olarak kategorize etmek mümkün olmadığından ve bazı derslerin hem teorik hem de uygulama bileşeni bulunabileceğinden derslerin içerikleri ve teorik/uygulama bileşenleri üniversite senatolarınca belirlenir ve üniversite kataloglarında duyurulur.</a:t>
            </a:r>
          </a:p>
          <a:p>
            <a:pPr algn="just" eaLnBrk="1" fontAlgn="auto" hangingPunct="1">
              <a:lnSpc>
                <a:spcPct val="90000"/>
              </a:lnSpc>
              <a:spcAft>
                <a:spcPts val="0"/>
              </a:spcAft>
              <a:buClr>
                <a:schemeClr val="accent1">
                  <a:lumMod val="60000"/>
                  <a:lumOff val="40000"/>
                </a:schemeClr>
              </a:buClr>
              <a:buFontTx/>
              <a:buNone/>
              <a:defRPr/>
            </a:pPr>
            <a:r>
              <a:rPr lang="tr-TR" altLang="tr-TR" dirty="0"/>
              <a:t>               </a:t>
            </a:r>
          </a:p>
          <a:p>
            <a:pPr algn="just" eaLnBrk="1" fontAlgn="auto" hangingPunct="1">
              <a:lnSpc>
                <a:spcPct val="90000"/>
              </a:lnSpc>
              <a:spcAft>
                <a:spcPts val="0"/>
              </a:spcAft>
              <a:buClr>
                <a:schemeClr val="accent1">
                  <a:lumMod val="60000"/>
                  <a:lumOff val="40000"/>
                </a:schemeClr>
              </a:buClr>
              <a:buFontTx/>
              <a:buNone/>
              <a:defRPr/>
            </a:pPr>
            <a:r>
              <a:rPr lang="tr-TR" altLang="tr-TR" dirty="0"/>
              <a:t>     Tıpta Uzmanlık Tüzüğü uyarınca üniversitelerin tıp veya diş hekimliği fakülteleri bünyesinde yürütülen uzmanlık eğitimlerinde, Uzmanlık Dalları Eğitim ve Müfredat Komisyonlarınca belirlenen müfredata uygun olarak  Anabilim Dalı Akademik Kurulunca belirlenen ve  Fakülte Yönetim Kurulu tarafından onaylanan haftalık ders programı esas alınır.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377E0D0-7798-4442-AB6B-4AF8CFC22EE2}"/>
              </a:ext>
            </a:extLst>
          </p:cNvPr>
          <p:cNvSpPr>
            <a:spLocks noGrp="1" noChangeArrowheads="1"/>
          </p:cNvSpPr>
          <p:nvPr>
            <p:ph type="title"/>
          </p:nvPr>
        </p:nvSpPr>
        <p:spPr>
          <a:xfrm>
            <a:off x="457200" y="274638"/>
            <a:ext cx="8229600" cy="417512"/>
          </a:xfrm>
        </p:spPr>
        <p:txBody>
          <a:bodyPr rtlCol="0">
            <a:normAutofit fontScale="90000"/>
          </a:bodyPr>
          <a:lstStyle/>
          <a:p>
            <a:pPr eaLnBrk="1" fontAlgn="auto" hangingPunct="1">
              <a:spcAft>
                <a:spcPts val="0"/>
              </a:spcAft>
              <a:defRPr/>
            </a:pPr>
            <a:r>
              <a:rPr lang="tr-TR" altLang="tr-TR" sz="4000" b="1" dirty="0">
                <a:solidFill>
                  <a:srgbClr val="FF0000"/>
                </a:solidFill>
                <a:highlight>
                  <a:srgbClr val="FFFF00"/>
                </a:highlight>
                <a:latin typeface="Verdana" panose="020B0604030504040204" pitchFamily="34" charset="0"/>
              </a:rPr>
              <a:t>a)</a:t>
            </a:r>
            <a:r>
              <a:rPr lang="tr-TR" altLang="tr-TR" sz="4000" dirty="0">
                <a:solidFill>
                  <a:srgbClr val="FF0000"/>
                </a:solidFill>
                <a:highlight>
                  <a:srgbClr val="FFFF00"/>
                </a:highlight>
                <a:latin typeface="Verdana" panose="020B0604030504040204" pitchFamily="34" charset="0"/>
              </a:rPr>
              <a:t> </a:t>
            </a:r>
            <a:r>
              <a:rPr lang="tr-TR" altLang="tr-TR" sz="4000" b="1" dirty="0">
                <a:solidFill>
                  <a:srgbClr val="FF0000"/>
                </a:solidFill>
                <a:highlight>
                  <a:srgbClr val="FFFF00"/>
                </a:highlight>
                <a:latin typeface="Verdana" panose="020B0604030504040204" pitchFamily="34" charset="0"/>
              </a:rPr>
              <a:t>Teorik Dersler</a:t>
            </a:r>
            <a:r>
              <a:rPr lang="tr-TR" altLang="tr-TR" sz="4000" dirty="0">
                <a:solidFill>
                  <a:srgbClr val="FF0000"/>
                </a:solidFill>
                <a:highlight>
                  <a:srgbClr val="FFFF00"/>
                </a:highlight>
                <a:latin typeface="Verdana" panose="020B0604030504040204" pitchFamily="34" charset="0"/>
              </a:rPr>
              <a:t> </a:t>
            </a:r>
          </a:p>
        </p:txBody>
      </p:sp>
      <p:sp>
        <p:nvSpPr>
          <p:cNvPr id="7171" name="Rectangle 3">
            <a:extLst>
              <a:ext uri="{FF2B5EF4-FFF2-40B4-BE49-F238E27FC236}">
                <a16:creationId xmlns:a16="http://schemas.microsoft.com/office/drawing/2014/main" id="{2732B1BC-9E3B-4E18-ADEF-97FC4E49DCB6}"/>
              </a:ext>
            </a:extLst>
          </p:cNvPr>
          <p:cNvSpPr>
            <a:spLocks noGrp="1" noChangeArrowheads="1"/>
          </p:cNvSpPr>
          <p:nvPr>
            <p:ph idx="1"/>
          </p:nvPr>
        </p:nvSpPr>
        <p:spPr>
          <a:xfrm>
            <a:off x="457200" y="908050"/>
            <a:ext cx="8229600" cy="5616575"/>
          </a:xfrm>
        </p:spPr>
        <p:txBody>
          <a:bodyPr rtlCol="0">
            <a:normAutofit lnSpcReduction="10000"/>
          </a:bodyPr>
          <a:lstStyle/>
          <a:p>
            <a:pPr algn="just" eaLnBrk="1" fontAlgn="auto" hangingPunct="1">
              <a:lnSpc>
                <a:spcPct val="90000"/>
              </a:lnSpc>
              <a:spcAft>
                <a:spcPts val="0"/>
              </a:spcAft>
              <a:buClr>
                <a:schemeClr val="accent1">
                  <a:lumMod val="60000"/>
                  <a:lumOff val="40000"/>
                </a:schemeClr>
              </a:buClr>
              <a:buFont typeface="Wingdings 3" charset="2"/>
              <a:buChar char=""/>
              <a:defRPr/>
            </a:pPr>
            <a:r>
              <a:rPr lang="tr-TR" sz="2400" dirty="0"/>
              <a:t>Haftalık ders programında yer alan, </a:t>
            </a:r>
            <a:r>
              <a:rPr lang="tr-TR" sz="2800" b="1" u="sng" dirty="0">
                <a:solidFill>
                  <a:srgbClr val="FF0000"/>
                </a:solidFill>
                <a:highlight>
                  <a:srgbClr val="FF00FF"/>
                </a:highlight>
              </a:rPr>
              <a:t>günü, saati ve yeri belirlenmiş,</a:t>
            </a:r>
            <a:r>
              <a:rPr lang="tr-TR" sz="2800" dirty="0">
                <a:highlight>
                  <a:srgbClr val="FF00FF"/>
                </a:highlight>
              </a:rPr>
              <a:t> </a:t>
            </a:r>
            <a:r>
              <a:rPr lang="tr-TR" sz="2400" dirty="0"/>
              <a:t>öğrenciye hitap eden, öğretim elemanının aktif olarak katıldığı eğitim - öğretim faaliyetleri olup, her ders saati bir ders yüküne eş değerdir. Bu dersler ön lisans, lisans ve lisansüstü (yüksek lisans, doktora, tıpta uzmanlık, sanatta yeterlik) düzeyde açılabilir. Benzer tez konularında çalışan lisansüstü öğrenciler için ilgili yönetmeliklere uygun olarak açılabilecek uzmanlık alan dersleri de yukarıdaki koşulları sağlamak kaydıyla bu kapsamda değerlendirilir. </a:t>
            </a:r>
          </a:p>
          <a:p>
            <a:pPr marL="0" indent="0" algn="just" eaLnBrk="1" fontAlgn="auto" hangingPunct="1">
              <a:lnSpc>
                <a:spcPct val="90000"/>
              </a:lnSpc>
              <a:spcAft>
                <a:spcPts val="0"/>
              </a:spcAft>
              <a:buClr>
                <a:schemeClr val="accent1">
                  <a:lumMod val="60000"/>
                  <a:lumOff val="40000"/>
                </a:schemeClr>
              </a:buClr>
              <a:buFontTx/>
              <a:buNone/>
              <a:defRPr/>
            </a:pPr>
            <a:endParaRPr lang="tr-TR" sz="2400" dirty="0"/>
          </a:p>
          <a:p>
            <a:pPr algn="just" eaLnBrk="1" fontAlgn="auto" hangingPunct="1">
              <a:lnSpc>
                <a:spcPct val="90000"/>
              </a:lnSpc>
              <a:spcAft>
                <a:spcPts val="0"/>
              </a:spcAft>
              <a:buClr>
                <a:schemeClr val="accent1">
                  <a:lumMod val="60000"/>
                  <a:lumOff val="40000"/>
                </a:schemeClr>
              </a:buClr>
              <a:buFont typeface="Wingdings 3" charset="2"/>
              <a:buChar char=""/>
              <a:defRPr/>
            </a:pPr>
            <a:r>
              <a:rPr lang="tr-TR" sz="2400" b="1" dirty="0">
                <a:solidFill>
                  <a:srgbClr val="FF0000"/>
                </a:solidFill>
                <a:highlight>
                  <a:srgbClr val="FF00FF"/>
                </a:highlight>
              </a:rPr>
              <a:t>Uzmanlık alan dersleri</a:t>
            </a:r>
            <a:r>
              <a:rPr lang="tr-TR" sz="2400" b="1" dirty="0">
                <a:solidFill>
                  <a:srgbClr val="FF0000"/>
                </a:solidFill>
              </a:rPr>
              <a:t>, </a:t>
            </a:r>
            <a:r>
              <a:rPr lang="tr-TR" sz="2400" dirty="0"/>
              <a:t>Enstitü Yönetim Kurulunca tez danışmanının atandığı tarihte başlar ve Enstitü Yönetim Kurulunun öğrencinin mezuniyetine karar verdiği tarihe kadar devam eder. </a:t>
            </a:r>
            <a:r>
              <a:rPr lang="tr-TR" sz="2400" b="1" dirty="0">
                <a:solidFill>
                  <a:srgbClr val="FF0000"/>
                </a:solidFill>
                <a:highlight>
                  <a:srgbClr val="FF00FF"/>
                </a:highlight>
              </a:rPr>
              <a:t>Bu dersler yarıyıl ve yaz tatillerinde de devam edebilir.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DBA8A8-1511-4728-83F3-953B3ACA00BA}"/>
              </a:ext>
            </a:extLst>
          </p:cNvPr>
          <p:cNvSpPr>
            <a:spLocks noGrp="1"/>
          </p:cNvSpPr>
          <p:nvPr>
            <p:ph type="title"/>
          </p:nvPr>
        </p:nvSpPr>
        <p:spPr/>
        <p:txBody>
          <a:bodyPr/>
          <a:lstStyle/>
          <a:p>
            <a:pPr eaLnBrk="1" hangingPunct="1">
              <a:defRPr/>
            </a:pPr>
            <a:r>
              <a:rPr lang="tr-TR" sz="2400" b="1" dirty="0">
                <a:highlight>
                  <a:srgbClr val="FF0000"/>
                </a:highlight>
                <a:latin typeface="Verdana" panose="020B0604030504040204" pitchFamily="34" charset="0"/>
                <a:ea typeface="Verdana" panose="020B0604030504040204" pitchFamily="34" charset="0"/>
              </a:rPr>
              <a:t>(YÖK Yürütme kurulunun 24/06/2021 tarihli toplantısında alınan kararla eklenen paragraf)</a:t>
            </a:r>
            <a:endParaRPr lang="tr-TR" sz="2400" dirty="0">
              <a:highlight>
                <a:srgbClr val="FF0000"/>
              </a:highlight>
              <a:latin typeface="Verdana" panose="020B0604030504040204" pitchFamily="34" charset="0"/>
              <a:ea typeface="Verdana" panose="020B0604030504040204" pitchFamily="34" charset="0"/>
            </a:endParaRPr>
          </a:p>
        </p:txBody>
      </p:sp>
      <p:sp>
        <p:nvSpPr>
          <p:cNvPr id="3" name="İçerik Yer Tutucusu 2">
            <a:extLst>
              <a:ext uri="{FF2B5EF4-FFF2-40B4-BE49-F238E27FC236}">
                <a16:creationId xmlns:a16="http://schemas.microsoft.com/office/drawing/2014/main" id="{BCB46E09-ACF8-460C-AC82-39E1F0A9AE7B}"/>
              </a:ext>
            </a:extLst>
          </p:cNvPr>
          <p:cNvSpPr>
            <a:spLocks noGrp="1"/>
          </p:cNvSpPr>
          <p:nvPr>
            <p:ph idx="1"/>
          </p:nvPr>
        </p:nvSpPr>
        <p:spPr>
          <a:xfrm>
            <a:off x="827088" y="2060848"/>
            <a:ext cx="7489328" cy="4187552"/>
          </a:xfrm>
        </p:spPr>
        <p:txBody>
          <a:bodyPr/>
          <a:lstStyle/>
          <a:p>
            <a:pPr algn="just" eaLnBrk="1" hangingPunct="1">
              <a:defRPr/>
            </a:pPr>
            <a:r>
              <a:rPr lang="tr-TR" dirty="0"/>
              <a:t>Haftalık ders programında günü ve saati belirlenmiş olan ve öğrencilerin meslek alanlarına ilişkin bilgi, beceri ve yetkinliğini artırmak amacıyla verilen </a:t>
            </a:r>
            <a:r>
              <a:rPr lang="tr-TR" dirty="0">
                <a:highlight>
                  <a:srgbClr val="FF0000"/>
                </a:highlight>
              </a:rPr>
              <a:t>"İşletmede Mesleki Eğitim" dersi kapsamında Yükseköğretimde Uygulamalı Eğitimler Çerçeve yönetmeliği uyarınca görevlendirilen sorumlu öğretim elemanına, grup sayısına bakılmaksızın haftada en çok 5 saat ders yükü yüklenebilir.</a:t>
            </a:r>
            <a:r>
              <a:rPr lang="tr-TR" dirty="0"/>
              <a:t> </a:t>
            </a:r>
            <a:r>
              <a:rPr lang="tr-TR" dirty="0">
                <a:highlight>
                  <a:srgbClr val="FF00FF"/>
                </a:highlight>
              </a:rPr>
              <a:t>Bu kapsamda görevlendirilen sorumlu öğretim elemanına söz konusu ders için yürütmüş olduğu diğer faaliyetlere ilişkin olarak bu maddenin (b) bendinin 2 numaralı alt bendi kapsamında herhangi bir ders yükü yüklenemez.</a:t>
            </a:r>
          </a:p>
          <a:p>
            <a:pPr eaLnBrk="1" hangingPunct="1">
              <a:defRPr/>
            </a:pPr>
            <a:r>
              <a:rPr lang="tr-TR" b="1" dirty="0"/>
              <a:t> </a:t>
            </a:r>
            <a:endParaRPr lang="tr-TR" dirty="0"/>
          </a:p>
          <a:p>
            <a:pPr eaLnBrk="1" hangingPunct="1">
              <a:defRPr/>
            </a:pP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7A17D60-8910-40A0-848A-F860FCEEC94B}"/>
              </a:ext>
            </a:extLst>
          </p:cNvPr>
          <p:cNvSpPr>
            <a:spLocks noGrp="1" noChangeArrowheads="1"/>
          </p:cNvSpPr>
          <p:nvPr>
            <p:ph type="title"/>
          </p:nvPr>
        </p:nvSpPr>
        <p:spPr>
          <a:xfrm>
            <a:off x="457200" y="274638"/>
            <a:ext cx="8229600" cy="490537"/>
          </a:xfrm>
        </p:spPr>
        <p:txBody>
          <a:bodyPr rtlCol="0">
            <a:normAutofit fontScale="90000"/>
          </a:bodyPr>
          <a:lstStyle/>
          <a:p>
            <a:pPr eaLnBrk="1" fontAlgn="auto" hangingPunct="1">
              <a:spcAft>
                <a:spcPts val="0"/>
              </a:spcAft>
              <a:defRPr/>
            </a:pPr>
            <a:r>
              <a:rPr lang="tr-TR" altLang="tr-TR" sz="4000" b="1" dirty="0">
                <a:latin typeface="Verdana" panose="020B0604030504040204" pitchFamily="34" charset="0"/>
              </a:rPr>
              <a:t>   </a:t>
            </a:r>
            <a:r>
              <a:rPr lang="tr-TR" altLang="tr-TR" sz="4000" b="1" dirty="0">
                <a:solidFill>
                  <a:srgbClr val="FF0000"/>
                </a:solidFill>
                <a:highlight>
                  <a:srgbClr val="FFFF00"/>
                </a:highlight>
                <a:latin typeface="Verdana" panose="020B0604030504040204" pitchFamily="34" charset="0"/>
              </a:rPr>
              <a:t>b) Diğer Faaliyetler:</a:t>
            </a:r>
            <a:endParaRPr lang="tr-TR" altLang="tr-TR" sz="4000" dirty="0">
              <a:solidFill>
                <a:srgbClr val="FF0000"/>
              </a:solidFill>
              <a:highlight>
                <a:srgbClr val="FFFF00"/>
              </a:highlight>
              <a:latin typeface="Verdana" panose="020B0604030504040204" pitchFamily="34" charset="0"/>
            </a:endParaRPr>
          </a:p>
        </p:txBody>
      </p:sp>
      <p:sp>
        <p:nvSpPr>
          <p:cNvPr id="31747" name="Rectangle 3">
            <a:extLst>
              <a:ext uri="{FF2B5EF4-FFF2-40B4-BE49-F238E27FC236}">
                <a16:creationId xmlns:a16="http://schemas.microsoft.com/office/drawing/2014/main" id="{B565EA3B-D6C9-4DB0-9BD0-EF83CE766E38}"/>
              </a:ext>
            </a:extLst>
          </p:cNvPr>
          <p:cNvSpPr>
            <a:spLocks noGrp="1" noChangeArrowheads="1"/>
          </p:cNvSpPr>
          <p:nvPr>
            <p:ph idx="1"/>
          </p:nvPr>
        </p:nvSpPr>
        <p:spPr>
          <a:xfrm>
            <a:off x="457200" y="908050"/>
            <a:ext cx="8229600" cy="5616575"/>
          </a:xfrm>
        </p:spPr>
        <p:txBody>
          <a:bodyPr/>
          <a:lstStyle/>
          <a:p>
            <a:pPr algn="just" eaLnBrk="1" hangingPunct="1">
              <a:lnSpc>
                <a:spcPct val="80000"/>
              </a:lnSpc>
              <a:defRPr/>
            </a:pPr>
            <a:r>
              <a:rPr lang="tr-TR" altLang="tr-TR" sz="2800" dirty="0"/>
              <a:t>Teorik dersler dışındaki tüm eğitim- öğretim faaliyetlerini kapsar.</a:t>
            </a:r>
            <a:endParaRPr lang="tr-TR" altLang="tr-TR" sz="2800" b="1" dirty="0"/>
          </a:p>
          <a:p>
            <a:pPr algn="just" eaLnBrk="1" hangingPunct="1">
              <a:lnSpc>
                <a:spcPct val="80000"/>
              </a:lnSpc>
              <a:buFontTx/>
              <a:buNone/>
              <a:defRPr/>
            </a:pPr>
            <a:r>
              <a:rPr lang="tr-TR" altLang="tr-TR" sz="2800" b="1" dirty="0"/>
              <a:t>1-</a:t>
            </a:r>
            <a:r>
              <a:rPr lang="tr-TR" altLang="tr-TR" sz="2800" dirty="0"/>
              <a:t> Haftalık ders programında </a:t>
            </a:r>
            <a:r>
              <a:rPr lang="tr-TR" altLang="tr-TR" sz="2800" b="1" dirty="0">
                <a:solidFill>
                  <a:srgbClr val="FF0000"/>
                </a:solidFill>
                <a:highlight>
                  <a:srgbClr val="FF00FF"/>
                </a:highlight>
              </a:rPr>
              <a:t>günü, yeri, saati belirlenmiş,</a:t>
            </a:r>
            <a:r>
              <a:rPr lang="tr-TR" altLang="tr-TR" sz="2800" dirty="0">
                <a:highlight>
                  <a:srgbClr val="FF00FF"/>
                </a:highlight>
              </a:rPr>
              <a:t> </a:t>
            </a:r>
            <a:r>
              <a:rPr lang="tr-TR" altLang="tr-TR" sz="2800" dirty="0"/>
              <a:t>öğrenciye hitap eden, öğrencilerin aktif olarak katıldığı uygulamalı dersler ile teorik derslerin uygulamalarının ve laboratuvar, tıbbi ve cerrahi klinik uygulamaları, seminer ve diğer benzeri faaliyetlerin her ders saati bir ders yüküdür.</a:t>
            </a:r>
          </a:p>
          <a:p>
            <a:pPr algn="just" eaLnBrk="1" hangingPunct="1">
              <a:lnSpc>
                <a:spcPct val="80000"/>
              </a:lnSpc>
              <a:buFontTx/>
              <a:buNone/>
              <a:defRPr/>
            </a:pPr>
            <a:r>
              <a:rPr lang="tr-TR" altLang="tr-TR" sz="2800" b="1" dirty="0"/>
              <a:t>2- </a:t>
            </a:r>
            <a:r>
              <a:rPr lang="tr-TR" altLang="tr-TR" sz="2800" dirty="0"/>
              <a:t>Bitirme ödevi, bitirme projesi, diploma projesi, proje ve staj raporu değerlendirme ve benzeri eğitim, öğretim faaliyetlerini yöneten öğretim elemanları, öğrenci sayısına bakılmaksızın </a:t>
            </a:r>
            <a:r>
              <a:rPr lang="tr-TR" altLang="tr-TR" sz="2800" dirty="0">
                <a:highlight>
                  <a:srgbClr val="FF00FF"/>
                </a:highlight>
              </a:rPr>
              <a:t>toplam 2 saat </a:t>
            </a:r>
            <a:r>
              <a:rPr lang="tr-TR" altLang="tr-TR" sz="2800" dirty="0"/>
              <a:t>/</a:t>
            </a:r>
            <a:r>
              <a:rPr lang="tr-TR" altLang="tr-TR" sz="2800" b="1" dirty="0"/>
              <a:t>hafta uygulamalı</a:t>
            </a:r>
            <a:r>
              <a:rPr lang="tr-TR" altLang="tr-TR" sz="2800" dirty="0"/>
              <a:t> ders yükü yüklenmiş sayılır.</a:t>
            </a:r>
            <a:r>
              <a:rPr lang="tr-TR" altLang="tr-TR" sz="2800" i="1"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CEA6AFB-C535-47A2-9FFF-715A9F09CC0B}"/>
              </a:ext>
            </a:extLst>
          </p:cNvPr>
          <p:cNvSpPr>
            <a:spLocks noGrp="1" noChangeArrowheads="1"/>
          </p:cNvSpPr>
          <p:nvPr>
            <p:ph type="title"/>
          </p:nvPr>
        </p:nvSpPr>
        <p:spPr>
          <a:xfrm>
            <a:off x="457200" y="274638"/>
            <a:ext cx="8229600" cy="490537"/>
          </a:xfrm>
        </p:spPr>
        <p:txBody>
          <a:bodyPr rtlCol="0">
            <a:normAutofit fontScale="90000"/>
          </a:bodyPr>
          <a:lstStyle/>
          <a:p>
            <a:pPr eaLnBrk="1" fontAlgn="auto" hangingPunct="1">
              <a:spcAft>
                <a:spcPts val="0"/>
              </a:spcAft>
              <a:defRPr/>
            </a:pPr>
            <a:r>
              <a:rPr lang="tr-TR" altLang="tr-TR" sz="4000" b="1">
                <a:latin typeface="Verdana" panose="020B0604030504040204" pitchFamily="34" charset="0"/>
              </a:rPr>
              <a:t> </a:t>
            </a:r>
            <a:endParaRPr lang="tr-TR" altLang="tr-TR" sz="4000">
              <a:solidFill>
                <a:srgbClr val="FF0000"/>
              </a:solidFill>
              <a:latin typeface="Verdana" panose="020B0604030504040204" pitchFamily="34" charset="0"/>
            </a:endParaRPr>
          </a:p>
        </p:txBody>
      </p:sp>
      <p:sp>
        <p:nvSpPr>
          <p:cNvPr id="35843" name="Rectangle 3">
            <a:extLst>
              <a:ext uri="{FF2B5EF4-FFF2-40B4-BE49-F238E27FC236}">
                <a16:creationId xmlns:a16="http://schemas.microsoft.com/office/drawing/2014/main" id="{31D6F72C-4AF0-4005-B073-3C259AB381D8}"/>
              </a:ext>
            </a:extLst>
          </p:cNvPr>
          <p:cNvSpPr>
            <a:spLocks noGrp="1" noChangeArrowheads="1"/>
          </p:cNvSpPr>
          <p:nvPr>
            <p:ph idx="1"/>
          </p:nvPr>
        </p:nvSpPr>
        <p:spPr>
          <a:xfrm>
            <a:off x="457200" y="908050"/>
            <a:ext cx="8229600" cy="5616575"/>
          </a:xfrm>
        </p:spPr>
        <p:txBody>
          <a:bodyPr/>
          <a:lstStyle/>
          <a:p>
            <a:pPr algn="just" eaLnBrk="1" hangingPunct="1">
              <a:lnSpc>
                <a:spcPct val="80000"/>
              </a:lnSpc>
              <a:buFontTx/>
              <a:buNone/>
              <a:defRPr/>
            </a:pPr>
            <a:endParaRPr lang="tr-TR" altLang="tr-TR" b="1" dirty="0"/>
          </a:p>
          <a:p>
            <a:pPr algn="just" eaLnBrk="1" hangingPunct="1">
              <a:lnSpc>
                <a:spcPct val="80000"/>
              </a:lnSpc>
              <a:buFontTx/>
              <a:buNone/>
              <a:defRPr/>
            </a:pPr>
            <a:r>
              <a:rPr lang="tr-TR" altLang="tr-TR" sz="2800" b="1" dirty="0"/>
              <a:t>3- </a:t>
            </a:r>
            <a:r>
              <a:rPr lang="tr-TR" altLang="tr-TR" sz="2800" dirty="0"/>
              <a:t>Lisansüstü eğitimde (yüksek lisans, doktora, tıpta uzmanlık, sanatta yeterlik) </a:t>
            </a:r>
            <a:r>
              <a:rPr lang="tr-TR" altLang="tr-TR" sz="2800" b="1" dirty="0">
                <a:solidFill>
                  <a:srgbClr val="FF0000"/>
                </a:solidFill>
                <a:highlight>
                  <a:srgbClr val="00FFFF"/>
                </a:highlight>
              </a:rPr>
              <a:t>tez danışmanlığı, her bir öğrenci için, 1 saat/ hafta ders yüküdür. </a:t>
            </a:r>
            <a:r>
              <a:rPr lang="tr-TR" altLang="tr-TR" sz="2800" dirty="0"/>
              <a:t>Ancak bir öğretim üyesinin lisansüstü eğitim tez danışmalıklarından kazanabileceği </a:t>
            </a:r>
            <a:r>
              <a:rPr lang="tr-TR" altLang="tr-TR" sz="2800" b="1" dirty="0">
                <a:solidFill>
                  <a:srgbClr val="FF0000"/>
                </a:solidFill>
                <a:highlight>
                  <a:srgbClr val="00FFFF"/>
                </a:highlight>
              </a:rPr>
              <a:t>azami ders yükü 10 saat/ </a:t>
            </a:r>
            <a:r>
              <a:rPr lang="tr-TR" altLang="tr-TR" sz="2800" b="1" dirty="0" err="1">
                <a:solidFill>
                  <a:srgbClr val="FF0000"/>
                </a:solidFill>
                <a:highlight>
                  <a:srgbClr val="00FFFF"/>
                </a:highlight>
              </a:rPr>
              <a:t>hafta’yı</a:t>
            </a:r>
            <a:r>
              <a:rPr lang="tr-TR" altLang="tr-TR" sz="2800" b="1" dirty="0">
                <a:solidFill>
                  <a:srgbClr val="FF0000"/>
                </a:solidFill>
                <a:highlight>
                  <a:srgbClr val="00FFFF"/>
                </a:highlight>
              </a:rPr>
              <a:t> geçemez</a:t>
            </a:r>
            <a:r>
              <a:rPr lang="tr-TR" altLang="tr-TR" sz="2800" b="1" dirty="0">
                <a:solidFill>
                  <a:srgbClr val="FF0000"/>
                </a:solidFill>
              </a:rPr>
              <a:t>. </a:t>
            </a:r>
            <a:r>
              <a:rPr lang="tr-TR" altLang="tr-TR" sz="2800" dirty="0"/>
              <a:t>Lisansüstü eğitim tez danışmanlığı, öğretim üyesinin (ders saati ücreti karşılığı ders görevi verilen emekli öğretim üyeleri dahil) öğrencinin danışmanlığına (ders ve tez dönemleri için) ilgili Yönetim Kurulunca atandığı tarihte başlar ve ilgili Yönetim Kurulunun öğrencinin mezuniyetine karar verdiği tarihe kadar devam eder.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Başlık 1">
            <a:extLst>
              <a:ext uri="{FF2B5EF4-FFF2-40B4-BE49-F238E27FC236}">
                <a16:creationId xmlns:a16="http://schemas.microsoft.com/office/drawing/2014/main" id="{52B82370-C8E3-4E44-ABF4-9E6390722FE2}"/>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tr-TR" altLang="tr-TR" sz="2800" b="1" dirty="0">
                <a:solidFill>
                  <a:srgbClr val="FF0000"/>
                </a:solidFill>
                <a:highlight>
                  <a:srgbClr val="FFFF00"/>
                </a:highlight>
                <a:latin typeface="Verdana" panose="020B0604030504040204" pitchFamily="34" charset="0"/>
              </a:rPr>
              <a:t>2914 sayılı Yükseköğretim Personel Kanununun 11 inci Maddesi;</a:t>
            </a:r>
            <a:br>
              <a:rPr lang="tr-TR" altLang="tr-TR" sz="2800" b="1" dirty="0">
                <a:solidFill>
                  <a:srgbClr val="FF0000"/>
                </a:solidFill>
                <a:highlight>
                  <a:srgbClr val="FFFF00"/>
                </a:highlight>
                <a:latin typeface="Verdana" panose="020B0604030504040204" pitchFamily="34" charset="0"/>
              </a:rPr>
            </a:br>
            <a:endParaRPr lang="tr-TR" altLang="tr-TR" sz="2800" dirty="0">
              <a:solidFill>
                <a:srgbClr val="FF0000"/>
              </a:solidFill>
              <a:highlight>
                <a:srgbClr val="FFFF00"/>
              </a:highlight>
            </a:endParaRPr>
          </a:p>
        </p:txBody>
      </p:sp>
      <p:sp>
        <p:nvSpPr>
          <p:cNvPr id="5123" name="İçerik Yer Tutucusu 2">
            <a:extLst>
              <a:ext uri="{FF2B5EF4-FFF2-40B4-BE49-F238E27FC236}">
                <a16:creationId xmlns:a16="http://schemas.microsoft.com/office/drawing/2014/main" id="{A1D39A4F-0C4F-4B7D-8AB5-5018868B4DE6}"/>
              </a:ext>
            </a:extLst>
          </p:cNvPr>
          <p:cNvSpPr>
            <a:spLocks noGrp="1" noChangeArrowheads="1"/>
          </p:cNvSpPr>
          <p:nvPr>
            <p:ph idx="1"/>
          </p:nvPr>
        </p:nvSpPr>
        <p:spPr/>
        <p:txBody>
          <a:bodyPr rtlCol="0">
            <a:normAutofit lnSpcReduction="10000"/>
          </a:bodyPr>
          <a:lstStyle/>
          <a:p>
            <a:pPr algn="just" eaLnBrk="1" fontAlgn="auto" hangingPunct="1">
              <a:spcAft>
                <a:spcPts val="0"/>
              </a:spcAft>
              <a:buClr>
                <a:schemeClr val="accent1">
                  <a:lumMod val="60000"/>
                  <a:lumOff val="40000"/>
                </a:schemeClr>
              </a:buClr>
              <a:buFont typeface="Wingdings 3" charset="2"/>
              <a:buChar char=""/>
              <a:defRPr/>
            </a:pPr>
            <a:r>
              <a:rPr lang="tr-TR" altLang="tr-TR" dirty="0">
                <a:latin typeface="Verdana" panose="020B0604030504040204" pitchFamily="34" charset="0"/>
              </a:rPr>
              <a:t>2547 sayılı Yükseköğretim Kanununun 36 </a:t>
            </a:r>
            <a:r>
              <a:rPr lang="tr-TR" altLang="tr-TR" dirty="0" err="1">
                <a:latin typeface="Verdana" panose="020B0604030504040204" pitchFamily="34" charset="0"/>
              </a:rPr>
              <a:t>ncı</a:t>
            </a:r>
            <a:r>
              <a:rPr lang="tr-TR" altLang="tr-TR" dirty="0">
                <a:latin typeface="Verdana" panose="020B0604030504040204" pitchFamily="34" charset="0"/>
              </a:rPr>
              <a:t> maddesine göre haftalık okutulması mecburi ders yükü saati dışında, öğretim elemanlarına görev unvanlarına göre Maliye Bakanlığının görüşü üzerine Yükseköğretim Kurulu tarafından belirlenen mecburi ve isteğe bağlı dersler ve diğer faaliyetler  için bu ders ve faaliyetlerin </a:t>
            </a:r>
            <a:r>
              <a:rPr lang="tr-TR" altLang="tr-TR" b="1" dirty="0">
                <a:latin typeface="Verdana" panose="020B0604030504040204" pitchFamily="34" charset="0"/>
              </a:rPr>
              <a:t>haftalık ders programında yer alması </a:t>
            </a:r>
            <a:r>
              <a:rPr lang="tr-TR" altLang="tr-TR" dirty="0">
                <a:latin typeface="Verdana" panose="020B0604030504040204" pitchFamily="34" charset="0"/>
              </a:rPr>
              <a:t>ve </a:t>
            </a:r>
            <a:r>
              <a:rPr lang="tr-TR" altLang="tr-TR" b="1" dirty="0">
                <a:latin typeface="Verdana" panose="020B0604030504040204" pitchFamily="34" charset="0"/>
              </a:rPr>
              <a:t>fiilen yapılması şartıyla</a:t>
            </a:r>
            <a:r>
              <a:rPr lang="tr-TR" altLang="tr-TR" dirty="0">
                <a:latin typeface="Verdana" panose="020B0604030504040204" pitchFamily="34" charset="0"/>
              </a:rPr>
              <a:t> </a:t>
            </a:r>
            <a:r>
              <a:rPr lang="tr-TR" altLang="tr-TR" b="1" dirty="0">
                <a:solidFill>
                  <a:srgbClr val="FF0000"/>
                </a:solidFill>
                <a:highlight>
                  <a:srgbClr val="00FFFF"/>
                </a:highlight>
                <a:latin typeface="Verdana" panose="020B0604030504040204" pitchFamily="34" charset="0"/>
              </a:rPr>
              <a:t>en çok yirmi saate kadar, ikinci öğretimde ise en çok on saate kadar ek ders  ücreti ödenir</a:t>
            </a:r>
            <a:r>
              <a:rPr lang="tr-TR" altLang="tr-TR" dirty="0">
                <a:latin typeface="Verdana" panose="020B0604030504040204" pitchFamily="34" charset="0"/>
              </a:rPr>
              <a:t>.</a:t>
            </a:r>
            <a:r>
              <a:rPr lang="tr-TR" altLang="tr-TR" sz="2400" dirty="0">
                <a:latin typeface="Verdana" panose="020B0604030504040204" pitchFamily="34" charset="0"/>
              </a:rPr>
              <a:t> </a:t>
            </a:r>
            <a:r>
              <a:rPr lang="tr-TR" altLang="tr-TR" u="sng" dirty="0">
                <a:highlight>
                  <a:srgbClr val="FF00FF"/>
                </a:highlight>
                <a:latin typeface="Verdana" panose="020B0604030504040204" pitchFamily="34" charset="0"/>
              </a:rPr>
              <a:t>Ders yüklerinin tamamlanmasında öncelikle normal örgün öğretimde verilen ders ve  faaliyetler dikkate alınır.  </a:t>
            </a:r>
          </a:p>
          <a:p>
            <a:pPr eaLnBrk="1" fontAlgn="auto" hangingPunct="1">
              <a:spcAft>
                <a:spcPts val="0"/>
              </a:spcAft>
              <a:buClr>
                <a:schemeClr val="accent1">
                  <a:lumMod val="60000"/>
                  <a:lumOff val="40000"/>
                </a:schemeClr>
              </a:buClr>
              <a:buFont typeface="Wingdings 3" charset="2"/>
              <a:buChar char=""/>
              <a:defRPr/>
            </a:pPr>
            <a:endParaRPr lang="tr-TR" alt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7005C0D-59BF-42EC-B073-C27DA0B88CE6}"/>
              </a:ext>
            </a:extLst>
          </p:cNvPr>
          <p:cNvSpPr>
            <a:spLocks noGrp="1" noChangeArrowheads="1"/>
          </p:cNvSpPr>
          <p:nvPr>
            <p:ph type="title"/>
          </p:nvPr>
        </p:nvSpPr>
        <p:spPr>
          <a:xfrm>
            <a:off x="457200" y="274638"/>
            <a:ext cx="8229600" cy="490537"/>
          </a:xfrm>
        </p:spPr>
        <p:txBody>
          <a:bodyPr rtlCol="0">
            <a:normAutofit fontScale="90000"/>
          </a:bodyPr>
          <a:lstStyle/>
          <a:p>
            <a:pPr eaLnBrk="1" fontAlgn="auto" hangingPunct="1">
              <a:spcAft>
                <a:spcPts val="0"/>
              </a:spcAft>
              <a:defRPr/>
            </a:pPr>
            <a:r>
              <a:rPr lang="tr-TR" altLang="tr-TR" sz="4000" b="1">
                <a:latin typeface="Verdana" panose="020B0604030504040204" pitchFamily="34" charset="0"/>
              </a:rPr>
              <a:t> </a:t>
            </a:r>
            <a:endParaRPr lang="tr-TR" altLang="tr-TR" sz="4000">
              <a:solidFill>
                <a:srgbClr val="FF0000"/>
              </a:solidFill>
              <a:latin typeface="Verdana" panose="020B0604030504040204" pitchFamily="34" charset="0"/>
            </a:endParaRPr>
          </a:p>
        </p:txBody>
      </p:sp>
      <p:sp>
        <p:nvSpPr>
          <p:cNvPr id="36867" name="Rectangle 3">
            <a:extLst>
              <a:ext uri="{FF2B5EF4-FFF2-40B4-BE49-F238E27FC236}">
                <a16:creationId xmlns:a16="http://schemas.microsoft.com/office/drawing/2014/main" id="{A9C3FD32-916C-40A4-92EA-1541B8A5E9AA}"/>
              </a:ext>
            </a:extLst>
          </p:cNvPr>
          <p:cNvSpPr>
            <a:spLocks noGrp="1" noChangeArrowheads="1"/>
          </p:cNvSpPr>
          <p:nvPr>
            <p:ph idx="1"/>
          </p:nvPr>
        </p:nvSpPr>
        <p:spPr>
          <a:xfrm>
            <a:off x="457200" y="908050"/>
            <a:ext cx="8229600" cy="5616575"/>
          </a:xfrm>
        </p:spPr>
        <p:txBody>
          <a:bodyPr/>
          <a:lstStyle/>
          <a:p>
            <a:pPr algn="just" eaLnBrk="1" hangingPunct="1">
              <a:lnSpc>
                <a:spcPct val="80000"/>
              </a:lnSpc>
              <a:buFontTx/>
              <a:buNone/>
              <a:defRPr/>
            </a:pPr>
            <a:endParaRPr lang="tr-TR" altLang="tr-TR" b="1" dirty="0"/>
          </a:p>
          <a:p>
            <a:pPr algn="just" eaLnBrk="1" hangingPunct="1">
              <a:lnSpc>
                <a:spcPct val="80000"/>
              </a:lnSpc>
              <a:buFont typeface="Wingdings 3" panose="05040102010807070707" pitchFamily="18" charset="2"/>
              <a:buNone/>
              <a:defRPr/>
            </a:pPr>
            <a:r>
              <a:rPr lang="tr-TR" altLang="tr-TR" sz="2800" b="1" dirty="0">
                <a:highlight>
                  <a:srgbClr val="FF00FF"/>
                </a:highlight>
              </a:rPr>
              <a:t>(YÖK Yürütme kurulunun 06/04/2014 tarihli toplantısında alınan kararla eklenen cümle</a:t>
            </a:r>
            <a:r>
              <a:rPr lang="tr-TR" altLang="tr-TR" sz="2800" b="1" dirty="0"/>
              <a:t>)</a:t>
            </a:r>
            <a:r>
              <a:rPr lang="tr-TR" altLang="tr-TR" sz="2800" dirty="0"/>
              <a:t> Danışman öğretim üyelerinin uzun süreli yurt dışında görevlendirilmesi durumunda danışman öğretim üyelerine </a:t>
            </a:r>
            <a:r>
              <a:rPr lang="tr-TR" altLang="tr-TR" sz="2800" dirty="0">
                <a:highlight>
                  <a:srgbClr val="00FFFF"/>
                </a:highlight>
              </a:rPr>
              <a:t>3 aydan sonra ek ders ücreti ödenmeyecek </a:t>
            </a:r>
            <a:r>
              <a:rPr lang="tr-TR" altLang="tr-TR" sz="2800" dirty="0"/>
              <a:t>ve 6 aydan sonra ise öğretim üyesinin danışmanlığı sona erecektir.</a:t>
            </a:r>
          </a:p>
          <a:p>
            <a:pPr algn="just" eaLnBrk="1" hangingPunct="1">
              <a:lnSpc>
                <a:spcPct val="80000"/>
              </a:lnSpc>
              <a:buFontTx/>
              <a:buNone/>
              <a:defRPr/>
            </a:pPr>
            <a:endParaRPr lang="tr-TR" altLang="tr-TR"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F3BA06B8-279D-4E74-87C0-8022483C796F}"/>
              </a:ext>
            </a:extLst>
          </p:cNvPr>
          <p:cNvSpPr>
            <a:spLocks noGrp="1" noChangeArrowheads="1"/>
          </p:cNvSpPr>
          <p:nvPr>
            <p:ph type="body" sz="half" idx="1"/>
          </p:nvPr>
        </p:nvSpPr>
        <p:spPr>
          <a:xfrm>
            <a:off x="457200" y="404813"/>
            <a:ext cx="4038600" cy="5721350"/>
          </a:xfrm>
        </p:spPr>
        <p:txBody>
          <a:bodyPr/>
          <a:lstStyle/>
          <a:p>
            <a:pPr algn="just" eaLnBrk="1" hangingPunct="1">
              <a:lnSpc>
                <a:spcPct val="90000"/>
              </a:lnSpc>
              <a:buFontTx/>
              <a:buNone/>
              <a:defRPr/>
            </a:pPr>
            <a:r>
              <a:rPr lang="tr-TR" altLang="tr-TR" b="1" dirty="0"/>
              <a:t>4- </a:t>
            </a:r>
            <a:r>
              <a:rPr lang="tr-TR" altLang="tr-TR" dirty="0"/>
              <a:t>Bir yarıyıl içinde yapılan her </a:t>
            </a:r>
            <a:r>
              <a:rPr lang="tr-TR" altLang="tr-TR" b="1" dirty="0"/>
              <a:t>ara sınav</a:t>
            </a:r>
            <a:r>
              <a:rPr lang="tr-TR" altLang="tr-TR" dirty="0"/>
              <a:t> karşılığı olarak derse kayıtlı öğrenci sayısına göre;</a:t>
            </a:r>
          </a:p>
          <a:p>
            <a:pPr algn="just" eaLnBrk="1" hangingPunct="1">
              <a:lnSpc>
                <a:spcPct val="90000"/>
              </a:lnSpc>
              <a:defRPr/>
            </a:pPr>
            <a:r>
              <a:rPr lang="tr-TR" altLang="tr-TR" dirty="0"/>
              <a:t>Ders yükü sınavın yapıldığı haftanın ders yüküne aynen eklenir.</a:t>
            </a:r>
          </a:p>
          <a:p>
            <a:pPr algn="just" eaLnBrk="1" hangingPunct="1">
              <a:lnSpc>
                <a:spcPct val="90000"/>
              </a:lnSpc>
              <a:defRPr/>
            </a:pPr>
            <a:r>
              <a:rPr lang="tr-TR" altLang="tr-TR" dirty="0"/>
              <a:t>Ara sınavlar için öngörülen yük her bir dersin ara sınavı için </a:t>
            </a:r>
            <a:r>
              <a:rPr lang="tr-TR" altLang="tr-TR" b="1" dirty="0">
                <a:solidFill>
                  <a:srgbClr val="FF0000"/>
                </a:solidFill>
                <a:highlight>
                  <a:srgbClr val="FF00FF"/>
                </a:highlight>
              </a:rPr>
              <a:t>haftada beş saati aşamaz.</a:t>
            </a:r>
          </a:p>
          <a:p>
            <a:pPr algn="just" eaLnBrk="1" hangingPunct="1">
              <a:lnSpc>
                <a:spcPct val="90000"/>
              </a:lnSpc>
              <a:defRPr/>
            </a:pPr>
            <a:r>
              <a:rPr lang="tr-TR" altLang="tr-TR" dirty="0"/>
              <a:t>Laboratuvar, uygulamalı dersler, güzel sanat ve beden eğitimi derslerindeki öğrencilerin yarı yıl içindeki faaliyetlerinin değerlendirilmesi de ara sınav olarak kabul edilir.</a:t>
            </a:r>
          </a:p>
        </p:txBody>
      </p:sp>
      <p:graphicFrame>
        <p:nvGraphicFramePr>
          <p:cNvPr id="9273" name="Group 57">
            <a:extLst>
              <a:ext uri="{FF2B5EF4-FFF2-40B4-BE49-F238E27FC236}">
                <a16:creationId xmlns:a16="http://schemas.microsoft.com/office/drawing/2014/main" id="{3E522255-528A-456F-8CD2-23B31356C001}"/>
              </a:ext>
            </a:extLst>
          </p:cNvPr>
          <p:cNvGraphicFramePr>
            <a:graphicFrameLocks noGrp="1"/>
          </p:cNvGraphicFramePr>
          <p:nvPr>
            <p:ph sz="half" idx="2"/>
          </p:nvPr>
        </p:nvGraphicFramePr>
        <p:xfrm>
          <a:off x="4648200" y="476250"/>
          <a:ext cx="4038600" cy="5345113"/>
        </p:xfrm>
        <a:graphic>
          <a:graphicData uri="http://schemas.openxmlformats.org/drawingml/2006/table">
            <a:tbl>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944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a:ln>
                            <a:noFill/>
                          </a:ln>
                          <a:solidFill>
                            <a:schemeClr val="tx1"/>
                          </a:solidFill>
                          <a:effectLst/>
                          <a:latin typeface="Arial" charset="0"/>
                          <a:cs typeface="Arial" charset="0"/>
                        </a:rPr>
                        <a:t>Öğrenci Sayısı</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a:ln>
                            <a:noFill/>
                          </a:ln>
                          <a:solidFill>
                            <a:schemeClr val="tx1"/>
                          </a:solidFill>
                          <a:effectLst/>
                          <a:latin typeface="Arial" charset="0"/>
                          <a:cs typeface="Arial" charset="0"/>
                        </a:rPr>
                        <a:t>Ders Yükü</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3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a:ln>
                            <a:noFill/>
                          </a:ln>
                          <a:solidFill>
                            <a:schemeClr val="tx1"/>
                          </a:solidFill>
                          <a:effectLst/>
                          <a:latin typeface="Arial" charset="0"/>
                          <a:cs typeface="Arial" charset="0"/>
                        </a:rPr>
                        <a:t>1-50</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a:ln>
                            <a:noFill/>
                          </a:ln>
                          <a:solidFill>
                            <a:schemeClr val="tx1"/>
                          </a:solidFill>
                          <a:effectLst/>
                          <a:latin typeface="Arial" charset="0"/>
                          <a:cs typeface="Arial" charset="0"/>
                        </a:rPr>
                        <a:t>1 saat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5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a:ln>
                            <a:noFill/>
                          </a:ln>
                          <a:solidFill>
                            <a:schemeClr val="tx1"/>
                          </a:solidFill>
                          <a:effectLst/>
                          <a:latin typeface="Arial" charset="0"/>
                          <a:cs typeface="Arial" charset="0"/>
                        </a:rPr>
                        <a:t>51-100</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a:ln>
                            <a:noFill/>
                          </a:ln>
                          <a:solidFill>
                            <a:schemeClr val="tx1"/>
                          </a:solidFill>
                          <a:effectLst/>
                          <a:latin typeface="Arial" charset="0"/>
                          <a:cs typeface="Arial" charset="0"/>
                        </a:rPr>
                        <a:t>2 saat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3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a:ln>
                            <a:noFill/>
                          </a:ln>
                          <a:solidFill>
                            <a:schemeClr val="tx1"/>
                          </a:solidFill>
                          <a:effectLst/>
                          <a:latin typeface="Arial" charset="0"/>
                          <a:cs typeface="Arial" charset="0"/>
                        </a:rPr>
                        <a:t>101-150</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a:ln>
                            <a:noFill/>
                          </a:ln>
                          <a:solidFill>
                            <a:schemeClr val="tx1"/>
                          </a:solidFill>
                          <a:effectLst/>
                          <a:latin typeface="Arial" charset="0"/>
                          <a:cs typeface="Arial" charset="0"/>
                        </a:rPr>
                        <a:t>3 saat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63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a:ln>
                            <a:noFill/>
                          </a:ln>
                          <a:solidFill>
                            <a:schemeClr val="tx1"/>
                          </a:solidFill>
                          <a:effectLst/>
                          <a:latin typeface="Arial" charset="0"/>
                          <a:cs typeface="Arial" charset="0"/>
                        </a:rPr>
                        <a:t>151-200</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a:ln>
                            <a:noFill/>
                          </a:ln>
                          <a:solidFill>
                            <a:schemeClr val="tx1"/>
                          </a:solidFill>
                          <a:effectLst/>
                          <a:latin typeface="Arial" charset="0"/>
                          <a:cs typeface="Arial" charset="0"/>
                        </a:rPr>
                        <a:t>4 saat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4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a:ln>
                            <a:noFill/>
                          </a:ln>
                          <a:solidFill>
                            <a:schemeClr val="tx1"/>
                          </a:solidFill>
                          <a:effectLst/>
                          <a:latin typeface="Arial" charset="0"/>
                          <a:cs typeface="Arial" charset="0"/>
                        </a:rPr>
                        <a:t>201-ve daha çok</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a:ln>
                            <a:noFill/>
                          </a:ln>
                          <a:solidFill>
                            <a:schemeClr val="tx1"/>
                          </a:solidFill>
                          <a:effectLst/>
                          <a:latin typeface="Arial" charset="0"/>
                          <a:cs typeface="Arial" charset="0"/>
                        </a:rPr>
                        <a:t>5 saat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60E3861-03B5-4C6D-BBEC-F707B5D67947}"/>
              </a:ext>
            </a:extLst>
          </p:cNvPr>
          <p:cNvSpPr>
            <a:spLocks noGrp="1" noChangeArrowheads="1"/>
          </p:cNvSpPr>
          <p:nvPr>
            <p:ph type="title"/>
          </p:nvPr>
        </p:nvSpPr>
        <p:spPr>
          <a:xfrm>
            <a:off x="611188" y="333375"/>
            <a:ext cx="8229600" cy="633413"/>
          </a:xfrm>
        </p:spPr>
        <p:txBody>
          <a:bodyPr rtlCol="0">
            <a:normAutofit fontScale="90000"/>
          </a:bodyPr>
          <a:lstStyle/>
          <a:p>
            <a:pPr eaLnBrk="1" fontAlgn="auto" hangingPunct="1">
              <a:spcAft>
                <a:spcPts val="0"/>
              </a:spcAft>
              <a:defRPr/>
            </a:pPr>
            <a:r>
              <a:rPr lang="tr-TR" altLang="tr-TR" sz="3600" b="1" dirty="0">
                <a:solidFill>
                  <a:srgbClr val="FF0000"/>
                </a:solidFill>
                <a:highlight>
                  <a:srgbClr val="FFFF00"/>
                </a:highlight>
                <a:latin typeface="Verdana" panose="020B0604030504040204" pitchFamily="34" charset="0"/>
              </a:rPr>
              <a:t>H.Ü.Ek Ders Yönergesi 8 </a:t>
            </a:r>
            <a:r>
              <a:rPr lang="tr-TR" altLang="tr-TR" sz="3600" b="1" dirty="0" err="1">
                <a:solidFill>
                  <a:srgbClr val="FF0000"/>
                </a:solidFill>
                <a:highlight>
                  <a:srgbClr val="FFFF00"/>
                </a:highlight>
                <a:latin typeface="Verdana" panose="020B0604030504040204" pitchFamily="34" charset="0"/>
              </a:rPr>
              <a:t>nci</a:t>
            </a:r>
            <a:r>
              <a:rPr lang="tr-TR" altLang="tr-TR" sz="3600" b="1" dirty="0">
                <a:solidFill>
                  <a:srgbClr val="FF0000"/>
                </a:solidFill>
                <a:highlight>
                  <a:srgbClr val="FFFF00"/>
                </a:highlight>
                <a:latin typeface="Verdana" panose="020B0604030504040204" pitchFamily="34" charset="0"/>
              </a:rPr>
              <a:t> Madde</a:t>
            </a:r>
          </a:p>
        </p:txBody>
      </p:sp>
      <p:sp>
        <p:nvSpPr>
          <p:cNvPr id="27651" name="Rectangle 3">
            <a:extLst>
              <a:ext uri="{FF2B5EF4-FFF2-40B4-BE49-F238E27FC236}">
                <a16:creationId xmlns:a16="http://schemas.microsoft.com/office/drawing/2014/main" id="{DA2A21AB-07A2-478E-BF02-4B8ACA2C50EB}"/>
              </a:ext>
            </a:extLst>
          </p:cNvPr>
          <p:cNvSpPr>
            <a:spLocks noGrp="1" noChangeArrowheads="1"/>
          </p:cNvSpPr>
          <p:nvPr>
            <p:ph idx="1"/>
          </p:nvPr>
        </p:nvSpPr>
        <p:spPr>
          <a:xfrm>
            <a:off x="457200" y="981075"/>
            <a:ext cx="8229600" cy="5543550"/>
          </a:xfrm>
        </p:spPr>
        <p:txBody>
          <a:bodyPr rtlCol="0">
            <a:normAutofit/>
          </a:bodyPr>
          <a:lstStyle/>
          <a:p>
            <a:pPr algn="just">
              <a:defRPr/>
            </a:pPr>
            <a:r>
              <a:rPr lang="tr-TR" dirty="0"/>
              <a:t>(11) Ara sınavlar diğer faaliyetler kapsamında değerlendirilir ve zorunlu ders yükü düşüldükten sonra ek ders ödemesi yapılır. Ara sınavlar için öngörülen yükten doğan ek ders ücretleri, yalnızca ara sınavların veya ara sınav yerine geçen değerlendirmelerin yapıldığı hafta için ödenir. Ek ders ücretinin hesabında, </a:t>
            </a:r>
            <a:r>
              <a:rPr lang="tr-TR" dirty="0">
                <a:highlight>
                  <a:srgbClr val="FF00FF"/>
                </a:highlight>
              </a:rPr>
              <a:t>bir yarıyılda bir ders için yapılan ara sınavların en fazla dördü dikkate alınır </a:t>
            </a:r>
            <a:r>
              <a:rPr lang="tr-TR" dirty="0"/>
              <a:t>ve aşan kısmı için ek ders ücreti ödenmez. Ara sınavların ve final sınavların teyit edilmesi görevi bölüm/ana bilim dalı başkanının sorumluluğundadır. </a:t>
            </a:r>
          </a:p>
          <a:p>
            <a:pPr algn="just">
              <a:defRPr/>
            </a:pPr>
            <a:r>
              <a:rPr lang="tr-TR" dirty="0"/>
              <a:t>(12) Yabancı diller bölümü hazırlık sınıfı dersleri için sınav ücreti, dersi veren öğretim elemanına ödenecek sınav ücreti; akademik takvimde yer alan yabancı dil yeterlik sınavının yazılı bölümü için (yarıyıl sonu sınavı yerine) dokuzuncu maddede belirtilen öğrenci sayıları dikkate alınarak yılda bir kez olmak </a:t>
            </a:r>
            <a:r>
              <a:rPr lang="tr-TR" dirty="0">
                <a:highlight>
                  <a:srgbClr val="FF00FF"/>
                </a:highlight>
              </a:rPr>
              <a:t>üzere en fazla 5 saate kadar ödenir. </a:t>
            </a:r>
            <a:r>
              <a:rPr lang="tr-TR" dirty="0"/>
              <a:t>Ara sınav ve bütünleme sınavı için ayrıca sınav ücreti ödenmez.</a:t>
            </a:r>
          </a:p>
          <a:p>
            <a:pPr algn="just" eaLnBrk="1" fontAlgn="auto" hangingPunct="1">
              <a:lnSpc>
                <a:spcPct val="90000"/>
              </a:lnSpc>
              <a:spcAft>
                <a:spcPts val="0"/>
              </a:spcAft>
              <a:buClr>
                <a:schemeClr val="accent1">
                  <a:lumMod val="60000"/>
                  <a:lumOff val="40000"/>
                </a:schemeClr>
              </a:buClr>
              <a:buFontTx/>
              <a:buNone/>
              <a:defRPr/>
            </a:pPr>
            <a:endParaRPr lang="tr-TR" altLang="tr-TR" sz="2400" dirty="0">
              <a:highlight>
                <a:srgbClr val="FF00FF"/>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77560A0-D5D2-4CE0-B4FF-302AE222474C}"/>
              </a:ext>
            </a:extLst>
          </p:cNvPr>
          <p:cNvSpPr>
            <a:spLocks noGrp="1" noChangeArrowheads="1"/>
          </p:cNvSpPr>
          <p:nvPr>
            <p:ph type="title"/>
          </p:nvPr>
        </p:nvSpPr>
        <p:spPr>
          <a:xfrm>
            <a:off x="611188" y="333375"/>
            <a:ext cx="8229600" cy="633413"/>
          </a:xfrm>
        </p:spPr>
        <p:txBody>
          <a:bodyPr rtlCol="0">
            <a:normAutofit fontScale="90000"/>
          </a:bodyPr>
          <a:lstStyle/>
          <a:p>
            <a:pPr eaLnBrk="1" fontAlgn="auto" hangingPunct="1">
              <a:spcAft>
                <a:spcPts val="0"/>
              </a:spcAft>
              <a:defRPr/>
            </a:pPr>
            <a:r>
              <a:rPr lang="tr-TR" altLang="tr-TR" sz="3600" b="1" dirty="0">
                <a:solidFill>
                  <a:srgbClr val="FF0000"/>
                </a:solidFill>
                <a:highlight>
                  <a:srgbClr val="FFFF00"/>
                </a:highlight>
                <a:latin typeface="Verdana" panose="020B0604030504040204" pitchFamily="34" charset="0"/>
              </a:rPr>
              <a:t>Madde 3 EK DERS ÜCRETİ </a:t>
            </a:r>
          </a:p>
        </p:txBody>
      </p:sp>
      <p:sp>
        <p:nvSpPr>
          <p:cNvPr id="27651" name="Rectangle 3">
            <a:extLst>
              <a:ext uri="{FF2B5EF4-FFF2-40B4-BE49-F238E27FC236}">
                <a16:creationId xmlns:a16="http://schemas.microsoft.com/office/drawing/2014/main" id="{9806AA85-EB7E-4DBE-9BA9-25E86690BB98}"/>
              </a:ext>
            </a:extLst>
          </p:cNvPr>
          <p:cNvSpPr>
            <a:spLocks noGrp="1" noChangeArrowheads="1"/>
          </p:cNvSpPr>
          <p:nvPr>
            <p:ph idx="1"/>
          </p:nvPr>
        </p:nvSpPr>
        <p:spPr>
          <a:xfrm>
            <a:off x="457200" y="981075"/>
            <a:ext cx="8229600" cy="5543550"/>
          </a:xfrm>
        </p:spPr>
        <p:txBody>
          <a:bodyPr rtlCol="0">
            <a:normAutofit/>
          </a:bodyPr>
          <a:lstStyle/>
          <a:p>
            <a:pPr algn="just" eaLnBrk="1" fontAlgn="auto" hangingPunct="1">
              <a:lnSpc>
                <a:spcPct val="90000"/>
              </a:lnSpc>
              <a:spcAft>
                <a:spcPts val="0"/>
              </a:spcAft>
              <a:buClr>
                <a:schemeClr val="accent1">
                  <a:lumMod val="60000"/>
                  <a:lumOff val="40000"/>
                </a:schemeClr>
              </a:buClr>
              <a:buFontTx/>
              <a:buNone/>
              <a:defRPr/>
            </a:pPr>
            <a:r>
              <a:rPr lang="tr-TR" altLang="tr-TR" sz="2400" b="1" dirty="0"/>
              <a:t>    </a:t>
            </a:r>
            <a:r>
              <a:rPr lang="tr-TR" altLang="tr-TR" sz="2400" dirty="0"/>
              <a:t>Ek ders ücreti ödemelerinde Esasların 2 </a:t>
            </a:r>
            <a:r>
              <a:rPr lang="tr-TR" altLang="tr-TR" sz="2400" dirty="0" err="1"/>
              <a:t>nci</a:t>
            </a:r>
            <a:r>
              <a:rPr lang="tr-TR" altLang="tr-TR" sz="2400" dirty="0"/>
              <a:t> maddesinde belirtilen hususlar da dikkate alınarak aşağıdaki esaslar uygulanır. </a:t>
            </a:r>
          </a:p>
          <a:p>
            <a:pPr algn="just" eaLnBrk="1" fontAlgn="auto" hangingPunct="1">
              <a:lnSpc>
                <a:spcPct val="90000"/>
              </a:lnSpc>
              <a:spcAft>
                <a:spcPts val="0"/>
              </a:spcAft>
              <a:buClr>
                <a:schemeClr val="accent1">
                  <a:lumMod val="60000"/>
                  <a:lumOff val="40000"/>
                </a:schemeClr>
              </a:buClr>
              <a:buFontTx/>
              <a:buNone/>
              <a:defRPr/>
            </a:pPr>
            <a:r>
              <a:rPr lang="tr-TR" altLang="tr-TR" sz="2400" dirty="0"/>
              <a:t>	</a:t>
            </a:r>
            <a:r>
              <a:rPr lang="tr-TR" altLang="tr-TR" sz="2400" b="1" dirty="0"/>
              <a:t>a) </a:t>
            </a:r>
            <a:r>
              <a:rPr lang="tr-TR" altLang="tr-TR" sz="2400" dirty="0"/>
              <a:t>Ek ders ücreti</a:t>
            </a:r>
            <a:r>
              <a:rPr lang="tr-TR" altLang="tr-TR" sz="2400" b="1" dirty="0"/>
              <a:t>, </a:t>
            </a:r>
            <a:r>
              <a:rPr lang="tr-TR" altLang="tr-TR" sz="2400" b="1" dirty="0">
                <a:solidFill>
                  <a:srgbClr val="FF0000"/>
                </a:solidFill>
                <a:highlight>
                  <a:srgbClr val="FF00FF"/>
                </a:highlight>
              </a:rPr>
              <a:t>haftalık ders yükü sınırını aşan teorik dersler ve diğer faaliyetler için ödenir</a:t>
            </a:r>
            <a:r>
              <a:rPr lang="tr-TR" altLang="tr-TR" sz="2400" b="1" dirty="0"/>
              <a:t>. </a:t>
            </a:r>
            <a:r>
              <a:rPr lang="tr-TR" altLang="tr-TR" sz="2400" dirty="0"/>
              <a:t> öğretim elemanlarına normal örgün öğretimde en çok yirmi saate kadar, ikinci öğretimde ise en çok on saate kadar ek ders ücreti ödenir. Bir öğretim elemanı hem normal örgün öğretimde, hem de ikinci öğretimde görev alıyorsa en çok otuz saate kadar (20 saati normal öğretim, 10 saati ikinci öğretim için olmak üzere) ek ders ücreti ödenir. </a:t>
            </a:r>
            <a:r>
              <a:rPr lang="tr-TR" altLang="tr-TR" sz="2400" dirty="0">
                <a:highlight>
                  <a:srgbClr val="FF00FF"/>
                </a:highlight>
              </a:rPr>
              <a:t>Ders yüklerinin tamamlanmasında ve ek ders ücretinin hesaplanmasında, öncelikle normal örgün öğretimde verilen ders ve faaliyetler dikkate alınır.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098C8C5-308D-465F-AA94-C3B1D4066129}"/>
              </a:ext>
            </a:extLst>
          </p:cNvPr>
          <p:cNvSpPr>
            <a:spLocks noGrp="1" noChangeArrowheads="1"/>
          </p:cNvSpPr>
          <p:nvPr>
            <p:ph type="title"/>
          </p:nvPr>
        </p:nvSpPr>
        <p:spPr>
          <a:xfrm>
            <a:off x="611188" y="333375"/>
            <a:ext cx="8229600" cy="633413"/>
          </a:xfrm>
        </p:spPr>
        <p:txBody>
          <a:bodyPr rtlCol="0">
            <a:normAutofit fontScale="90000"/>
          </a:bodyPr>
          <a:lstStyle/>
          <a:p>
            <a:pPr eaLnBrk="1" fontAlgn="auto" hangingPunct="1">
              <a:spcAft>
                <a:spcPts val="0"/>
              </a:spcAft>
              <a:defRPr/>
            </a:pPr>
            <a:r>
              <a:rPr lang="tr-TR" altLang="tr-TR" sz="3600" b="1" dirty="0">
                <a:solidFill>
                  <a:srgbClr val="FF0000"/>
                </a:solidFill>
                <a:highlight>
                  <a:srgbClr val="FFFF00"/>
                </a:highlight>
                <a:latin typeface="Verdana" panose="020B0604030504040204" pitchFamily="34" charset="0"/>
              </a:rPr>
              <a:t>Madde 3 EK DERS ÜCRETİ </a:t>
            </a:r>
          </a:p>
        </p:txBody>
      </p:sp>
      <p:sp>
        <p:nvSpPr>
          <p:cNvPr id="27651" name="Rectangle 3">
            <a:extLst>
              <a:ext uri="{FF2B5EF4-FFF2-40B4-BE49-F238E27FC236}">
                <a16:creationId xmlns:a16="http://schemas.microsoft.com/office/drawing/2014/main" id="{CE30A2CA-C545-40EF-B2FC-789E5B665A73}"/>
              </a:ext>
            </a:extLst>
          </p:cNvPr>
          <p:cNvSpPr>
            <a:spLocks noGrp="1" noChangeArrowheads="1"/>
          </p:cNvSpPr>
          <p:nvPr>
            <p:ph idx="1"/>
          </p:nvPr>
        </p:nvSpPr>
        <p:spPr>
          <a:xfrm>
            <a:off x="457200" y="981075"/>
            <a:ext cx="8229600" cy="5543550"/>
          </a:xfrm>
        </p:spPr>
        <p:txBody>
          <a:bodyPr rtlCol="0">
            <a:normAutofit/>
          </a:bodyPr>
          <a:lstStyle/>
          <a:p>
            <a:pPr algn="just" eaLnBrk="1" fontAlgn="auto" hangingPunct="1">
              <a:lnSpc>
                <a:spcPct val="90000"/>
              </a:lnSpc>
              <a:spcAft>
                <a:spcPts val="0"/>
              </a:spcAft>
              <a:buClr>
                <a:schemeClr val="accent1">
                  <a:lumMod val="60000"/>
                  <a:lumOff val="40000"/>
                </a:schemeClr>
              </a:buClr>
              <a:buFont typeface="Wingdings 3" panose="05040102010807070707" pitchFamily="18" charset="2"/>
              <a:buNone/>
              <a:defRPr/>
            </a:pPr>
            <a:r>
              <a:rPr lang="tr-TR" altLang="tr-TR" sz="2400" b="1" dirty="0"/>
              <a:t>    </a:t>
            </a:r>
            <a:r>
              <a:rPr lang="tr-TR" sz="2400" dirty="0"/>
              <a:t>Teorik dersler dışındaki faaliyetlerin haftalık ders yükünün tamamlanmasından sonraki kısmı ek ders ücretinin hesabında dikkate alınır. Ancak, haftalık ders yükünün tamamlanmasında ve ek ders ücretinin hesabında, teorik dersler dışındaki faaliyetlerin haftalık </a:t>
            </a:r>
            <a:r>
              <a:rPr lang="tr-TR" sz="2400" dirty="0">
                <a:highlight>
                  <a:srgbClr val="FF00FF"/>
                </a:highlight>
              </a:rPr>
              <a:t>en fazla on saatlik kısmı </a:t>
            </a:r>
            <a:r>
              <a:rPr lang="tr-TR" sz="2400" dirty="0"/>
              <a:t>dikkate alınır, toplam on saati aşan kısım için ek ders ücreti ödenmez. </a:t>
            </a:r>
          </a:p>
          <a:p>
            <a:pPr algn="just" eaLnBrk="1" fontAlgn="auto" hangingPunct="1">
              <a:lnSpc>
                <a:spcPct val="90000"/>
              </a:lnSpc>
              <a:spcAft>
                <a:spcPts val="0"/>
              </a:spcAft>
              <a:buClr>
                <a:schemeClr val="accent1">
                  <a:lumMod val="60000"/>
                  <a:lumOff val="40000"/>
                </a:schemeClr>
              </a:buClr>
              <a:buFont typeface="Wingdings 3" panose="05040102010807070707" pitchFamily="18" charset="2"/>
              <a:buNone/>
              <a:defRPr/>
            </a:pPr>
            <a:r>
              <a:rPr lang="tr-TR" sz="2400" dirty="0">
                <a:highlight>
                  <a:srgbClr val="FF0000"/>
                </a:highlight>
              </a:rPr>
              <a:t> H.Ü. Ek ders Yönergesinin 8nci maddesinin 5 </a:t>
            </a:r>
            <a:r>
              <a:rPr lang="tr-TR" sz="2400" dirty="0" err="1">
                <a:highlight>
                  <a:srgbClr val="FF0000"/>
                </a:highlight>
              </a:rPr>
              <a:t>nci</a:t>
            </a:r>
            <a:r>
              <a:rPr lang="tr-TR" sz="2400" dirty="0">
                <a:highlight>
                  <a:srgbClr val="FF0000"/>
                </a:highlight>
              </a:rPr>
              <a:t> fıkrasına göre de</a:t>
            </a:r>
            <a:r>
              <a:rPr lang="tr-TR" sz="2400" dirty="0"/>
              <a:t>; Haftalık zorunlu ders yükünün tamamlanmasında ve ek ders ücretinin hesaplanmasında, teorik dersler dışındaki faaliyetlerin en fazla toplam 10 saati dikkate alınır. 10 saatlik sınırlamanın hesaplanmasında normal ve ikinci öğretimde verilen teorik dersler dışındaki faaliyetler birlikte değerlendirilir.</a:t>
            </a:r>
          </a:p>
          <a:p>
            <a:pPr algn="just" eaLnBrk="1" fontAlgn="auto" hangingPunct="1">
              <a:lnSpc>
                <a:spcPct val="90000"/>
              </a:lnSpc>
              <a:spcAft>
                <a:spcPts val="0"/>
              </a:spcAft>
              <a:buClr>
                <a:schemeClr val="accent1">
                  <a:lumMod val="60000"/>
                  <a:lumOff val="40000"/>
                </a:schemeClr>
              </a:buClr>
              <a:buFont typeface="Wingdings 3" panose="05040102010807070707" pitchFamily="18" charset="2"/>
              <a:buNone/>
              <a:defRPr/>
            </a:pPr>
            <a:endParaRPr lang="tr-TR" sz="2400" dirty="0"/>
          </a:p>
          <a:p>
            <a:pPr algn="just" eaLnBrk="1" fontAlgn="auto" hangingPunct="1">
              <a:lnSpc>
                <a:spcPct val="90000"/>
              </a:lnSpc>
              <a:spcAft>
                <a:spcPts val="0"/>
              </a:spcAft>
              <a:buClr>
                <a:schemeClr val="accent1">
                  <a:lumMod val="60000"/>
                  <a:lumOff val="40000"/>
                </a:schemeClr>
              </a:buClr>
              <a:buFontTx/>
              <a:buNone/>
              <a:defRPr/>
            </a:pPr>
            <a:endParaRPr lang="tr-TR" altLang="tr-TR" sz="2400" dirty="0">
              <a:highlight>
                <a:srgbClr val="FF00FF"/>
              </a:high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80D778FC-71DE-486C-808B-FC5CAAB08518}"/>
              </a:ext>
            </a:extLst>
          </p:cNvPr>
          <p:cNvSpPr>
            <a:spLocks noGrp="1" noChangeArrowheads="1"/>
          </p:cNvSpPr>
          <p:nvPr>
            <p:ph idx="1"/>
          </p:nvPr>
        </p:nvSpPr>
        <p:spPr>
          <a:xfrm>
            <a:off x="457200" y="549275"/>
            <a:ext cx="8229600" cy="5975350"/>
          </a:xfrm>
        </p:spPr>
        <p:txBody>
          <a:bodyPr/>
          <a:lstStyle/>
          <a:p>
            <a:pPr algn="just" eaLnBrk="1" hangingPunct="1">
              <a:lnSpc>
                <a:spcPct val="90000"/>
              </a:lnSpc>
              <a:buFontTx/>
              <a:buNone/>
            </a:pPr>
            <a:r>
              <a:rPr lang="tr-TR" altLang="tr-TR" sz="2400"/>
              <a:t>   Yaz ve yarıyıl tatillerinde yürütülen eğitim-öğretim faaliyetlerinde ders yükü zorunluluğu aranmaksızın; sadece normal örgün öğretimde görev alan öğretim üyelerine en çok 30 saate, öğretim görevlileri ve okutmanlara 32 saate, hem normal örgün öğretim hem de ikinci öğretimde görev alan öğretim üyelerine de en fazla 40 saate, öğretim görevlileri ve okutmanlara 42 saate kadar ek ders ücreti ödenebilir.  </a:t>
            </a:r>
          </a:p>
          <a:p>
            <a:pPr algn="just" eaLnBrk="1" hangingPunct="1">
              <a:lnSpc>
                <a:spcPct val="90000"/>
              </a:lnSpc>
              <a:buFontTx/>
              <a:buNone/>
            </a:pPr>
            <a:endParaRPr lang="tr-TR" altLang="tr-TR" sz="2400"/>
          </a:p>
          <a:p>
            <a:pPr algn="just" eaLnBrk="1" hangingPunct="1">
              <a:lnSpc>
                <a:spcPct val="90000"/>
              </a:lnSpc>
              <a:buFontTx/>
              <a:buNone/>
            </a:pPr>
            <a:r>
              <a:rPr lang="tr-TR" altLang="tr-TR" sz="2400" b="1"/>
              <a:t>     b) </a:t>
            </a:r>
            <a:r>
              <a:rPr lang="tr-TR" altLang="tr-TR" sz="2400"/>
              <a:t>Ara sınavlar için öngörülen yükten doğan ek ders ücretleri, yalnızca ara sınavların veya ara sınav yerine geçen değerlendirmelerin yapıldığı hafta için ödenir. Ek ders ücretinin hesabında, bir yarıyılda bir ders için yapılan ara sınavların </a:t>
            </a:r>
            <a:r>
              <a:rPr lang="tr-TR" altLang="tr-TR" sz="2400" b="1"/>
              <a:t>en fazla dördü dikkate alınır</a:t>
            </a:r>
            <a:r>
              <a:rPr lang="tr-TR" altLang="tr-TR" sz="2400" b="1">
                <a:solidFill>
                  <a:srgbClr val="FF0000"/>
                </a:solidFill>
              </a:rPr>
              <a:t> </a:t>
            </a:r>
            <a:r>
              <a:rPr lang="tr-TR" altLang="tr-TR" sz="2400"/>
              <a:t>ve aşan kısmı için ek ders ücreti ödenmez.</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969DFE1-A111-43C4-89C1-9EBDBFCEF778}"/>
              </a:ext>
            </a:extLst>
          </p:cNvPr>
          <p:cNvSpPr>
            <a:spLocks noGrp="1" noChangeArrowheads="1"/>
          </p:cNvSpPr>
          <p:nvPr>
            <p:ph idx="1"/>
          </p:nvPr>
        </p:nvSpPr>
        <p:spPr>
          <a:xfrm>
            <a:off x="457200" y="333375"/>
            <a:ext cx="8229600" cy="5792788"/>
          </a:xfrm>
        </p:spPr>
        <p:txBody>
          <a:bodyPr rtlCol="0">
            <a:normAutofit lnSpcReduction="10000"/>
          </a:bodyPr>
          <a:lstStyle/>
          <a:p>
            <a:pPr algn="just" eaLnBrk="1" fontAlgn="auto" hangingPunct="1">
              <a:lnSpc>
                <a:spcPct val="80000"/>
              </a:lnSpc>
              <a:spcAft>
                <a:spcPts val="0"/>
              </a:spcAft>
              <a:buClr>
                <a:schemeClr val="accent1">
                  <a:lumMod val="60000"/>
                  <a:lumOff val="40000"/>
                </a:schemeClr>
              </a:buClr>
              <a:buFontTx/>
              <a:buNone/>
              <a:defRPr/>
            </a:pPr>
            <a:r>
              <a:rPr lang="tr-TR" altLang="tr-TR" sz="2800" b="1"/>
              <a:t>   c) </a:t>
            </a:r>
            <a:r>
              <a:rPr lang="tr-TR" altLang="tr-TR" sz="2800"/>
              <a:t>Eğitim programlarının veya derslerin blok halinde uygulandığı durumlarda, faaliyetler bir yarıyıllık süreye yayılarak ek ders yükü hesabı yapılır. </a:t>
            </a:r>
          </a:p>
          <a:p>
            <a:pPr algn="just" eaLnBrk="1" fontAlgn="auto" hangingPunct="1">
              <a:lnSpc>
                <a:spcPct val="80000"/>
              </a:lnSpc>
              <a:spcAft>
                <a:spcPts val="0"/>
              </a:spcAft>
              <a:buClr>
                <a:schemeClr val="accent1">
                  <a:lumMod val="60000"/>
                  <a:lumOff val="40000"/>
                </a:schemeClr>
              </a:buClr>
              <a:buFontTx/>
              <a:buNone/>
              <a:defRPr/>
            </a:pPr>
            <a:endParaRPr lang="tr-TR" altLang="tr-TR" sz="2800"/>
          </a:p>
          <a:p>
            <a:pPr algn="just" eaLnBrk="1" fontAlgn="auto" hangingPunct="1">
              <a:lnSpc>
                <a:spcPct val="80000"/>
              </a:lnSpc>
              <a:spcAft>
                <a:spcPts val="0"/>
              </a:spcAft>
              <a:buClr>
                <a:schemeClr val="accent1">
                  <a:lumMod val="60000"/>
                  <a:lumOff val="40000"/>
                </a:schemeClr>
              </a:buClr>
              <a:buFontTx/>
              <a:buNone/>
              <a:defRPr/>
            </a:pPr>
            <a:r>
              <a:rPr lang="tr-TR" altLang="tr-TR" sz="2800"/>
              <a:t>	</a:t>
            </a:r>
            <a:r>
              <a:rPr lang="tr-TR" altLang="tr-TR" sz="2800" b="1"/>
              <a:t>d)</a:t>
            </a:r>
            <a:r>
              <a:rPr lang="tr-TR" altLang="tr-TR" sz="2800" i="1"/>
              <a:t> </a:t>
            </a:r>
            <a:r>
              <a:rPr lang="tr-TR" altLang="tr-TR" sz="2800"/>
              <a:t>Tıp Fakültelerinin 4, 5 ve 6 ncı sınıfları, konservatuvar, yabancı dil, resim-iş, beden eğitimi ve spor, müzik eğitim programları, laboratuvar, staj, uygulamalı dersler ve tıbbi ve cerrahi klinik uygulamalar, bitirme ödevi, bitirme projesi, diploma projesi ve benzeri çalışmalar hariç olmak üzere, aynı ders veya faaliyet birden fazla öğretim elemanı tarafından yürütülüyorsa dersin veya faaliyetin haftalık ders yükü ve ek ders saatleri görev alan öğretim elemanlarına bölünerek hesaplanır.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5D4591ED-365F-40C1-AA19-318572407137}"/>
              </a:ext>
            </a:extLst>
          </p:cNvPr>
          <p:cNvSpPr>
            <a:spLocks noGrp="1" noChangeArrowheads="1"/>
          </p:cNvSpPr>
          <p:nvPr>
            <p:ph idx="1"/>
          </p:nvPr>
        </p:nvSpPr>
        <p:spPr>
          <a:xfrm>
            <a:off x="457200" y="404813"/>
            <a:ext cx="8229600" cy="6119812"/>
          </a:xfrm>
        </p:spPr>
        <p:txBody>
          <a:bodyPr/>
          <a:lstStyle/>
          <a:p>
            <a:pPr algn="just" eaLnBrk="1" hangingPunct="1">
              <a:lnSpc>
                <a:spcPct val="80000"/>
              </a:lnSpc>
              <a:buFontTx/>
              <a:buNone/>
            </a:pPr>
            <a:r>
              <a:rPr lang="tr-TR" altLang="tr-TR" sz="2800" b="1"/>
              <a:t>   e)</a:t>
            </a:r>
            <a:r>
              <a:rPr lang="tr-TR" altLang="tr-TR" sz="2800"/>
              <a:t> Eğitim-öğretim niteliğine göre sınıfların aşırı kalabalıklığı ve/veya fiziksel olanakların yeterli olmaması nedeniyle teori ve/veya uygulamadan oluşan bir ders, </a:t>
            </a:r>
            <a:r>
              <a:rPr lang="tr-TR" altLang="tr-TR" sz="2800" b="1"/>
              <a:t>ilgili Bölüm Başkanının önerisi ve ilgili Yönetim Kurulunun kararı ile birden fazla şube halinde açılabilir.</a:t>
            </a:r>
            <a:r>
              <a:rPr lang="tr-TR" altLang="tr-TR" sz="2800"/>
              <a:t> Bu takdirde, ayrı ayrı vermeleri kaydıyla, bu dersleri veren öğretim elemanlarının her birine dersin öğretim programındaki haftalık teorik ve uygulama saati ders yükü ve ek ders saati olarak aynen uygulanır. </a:t>
            </a:r>
          </a:p>
          <a:p>
            <a:pPr algn="just" eaLnBrk="1" hangingPunct="1">
              <a:lnSpc>
                <a:spcPct val="80000"/>
              </a:lnSpc>
              <a:buFontTx/>
              <a:buNone/>
            </a:pPr>
            <a:r>
              <a:rPr lang="tr-TR" altLang="tr-TR" sz="280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2E1C4CEE-4E95-46F0-80D6-33F5BB66DA93}"/>
              </a:ext>
            </a:extLst>
          </p:cNvPr>
          <p:cNvSpPr>
            <a:spLocks noGrp="1" noChangeArrowheads="1"/>
          </p:cNvSpPr>
          <p:nvPr>
            <p:ph idx="1"/>
          </p:nvPr>
        </p:nvSpPr>
        <p:spPr>
          <a:xfrm>
            <a:off x="457200" y="404813"/>
            <a:ext cx="8229600" cy="6119812"/>
          </a:xfrm>
        </p:spPr>
        <p:txBody>
          <a:bodyPr/>
          <a:lstStyle/>
          <a:p>
            <a:pPr algn="just" eaLnBrk="1" hangingPunct="1">
              <a:lnSpc>
                <a:spcPct val="80000"/>
              </a:lnSpc>
              <a:buFont typeface="Wingdings 3" panose="05040102010807070707" pitchFamily="18" charset="2"/>
              <a:buNone/>
              <a:defRPr/>
            </a:pPr>
            <a:r>
              <a:rPr lang="tr-TR" dirty="0">
                <a:solidFill>
                  <a:schemeClr val="accent1"/>
                </a:solidFill>
                <a:highlight>
                  <a:srgbClr val="FFFF00"/>
                </a:highlight>
              </a:rPr>
              <a:t>H.Ü.Ek Ders Yönergesinin 5 </a:t>
            </a:r>
            <a:r>
              <a:rPr lang="tr-TR" dirty="0" err="1">
                <a:solidFill>
                  <a:schemeClr val="accent1"/>
                </a:solidFill>
                <a:highlight>
                  <a:srgbClr val="FFFF00"/>
                </a:highlight>
              </a:rPr>
              <a:t>nci</a:t>
            </a:r>
            <a:r>
              <a:rPr lang="tr-TR" dirty="0">
                <a:solidFill>
                  <a:schemeClr val="accent1"/>
                </a:solidFill>
                <a:highlight>
                  <a:srgbClr val="FFFF00"/>
                </a:highlight>
              </a:rPr>
              <a:t> maddesinin 3 </a:t>
            </a:r>
            <a:r>
              <a:rPr lang="tr-TR" dirty="0" err="1">
                <a:solidFill>
                  <a:schemeClr val="accent1"/>
                </a:solidFill>
                <a:highlight>
                  <a:srgbClr val="FFFF00"/>
                </a:highlight>
              </a:rPr>
              <a:t>ncü</a:t>
            </a:r>
            <a:r>
              <a:rPr lang="tr-TR" dirty="0">
                <a:solidFill>
                  <a:schemeClr val="accent1"/>
                </a:solidFill>
                <a:highlight>
                  <a:srgbClr val="FFFF00"/>
                </a:highlight>
              </a:rPr>
              <a:t> fıkrasına göre</a:t>
            </a:r>
            <a:r>
              <a:rPr lang="tr-TR" dirty="0">
                <a:highlight>
                  <a:srgbClr val="FFFF00"/>
                </a:highlight>
              </a:rPr>
              <a:t>; </a:t>
            </a:r>
            <a:r>
              <a:rPr lang="tr-TR" dirty="0"/>
              <a:t>Ön lisans ve lisans programlarında öğrenci sayısının eğitim-öğretimin niteliğini azaltacak kadar kalabalık olması veya fiziksel olanakların yeterli olmaması durumunda –Konservatuvar ve Güzel Sanatlar Fakültesi hariç– </a:t>
            </a:r>
            <a:r>
              <a:rPr lang="tr-TR" dirty="0">
                <a:highlight>
                  <a:srgbClr val="FF0000"/>
                </a:highlight>
              </a:rPr>
              <a:t>teorik ve uygulamadan veya yalnız uygulamadan oluşan dersler her bir şubede en az 10 öğrenci olmak üzere, ilgili bölüm/ana bilim/ana sanat dalı başkanının önerisi ve fakülte, yüksekokul ve meslek yüksekokullarında yönetim kurulu kararı ile birden fazla gruba bölünebilir. </a:t>
            </a:r>
            <a:r>
              <a:rPr lang="tr-TR" altLang="tr-TR" sz="2800" dirty="0"/>
              <a:t>	</a:t>
            </a:r>
            <a:r>
              <a:rPr lang="tr-TR" dirty="0"/>
              <a:t> Bir grup/şube ilgili birimin yönetim kurulunun gerekçeli teklifi ve Üniversite yönetim kurulu kararı ile 10’un altında öğrenci sayısı ile de açılabilir. Lisansüstü programlarda derslerin gruplara ayrılmasında, lisansüstü eğitim ve öğretim yönetmeliği ve ilgili enstitü yönetim kurulu kararı hükümleri geçerlidir.</a:t>
            </a:r>
          </a:p>
          <a:p>
            <a:pPr algn="just" eaLnBrk="1" hangingPunct="1">
              <a:lnSpc>
                <a:spcPct val="80000"/>
              </a:lnSpc>
              <a:buFontTx/>
              <a:buNone/>
              <a:defRPr/>
            </a:pPr>
            <a:endParaRPr lang="tr-TR" altLang="tr-TR" sz="2800" dirty="0"/>
          </a:p>
          <a:p>
            <a:pPr algn="just" eaLnBrk="1" hangingPunct="1">
              <a:lnSpc>
                <a:spcPct val="80000"/>
              </a:lnSpc>
              <a:buFontTx/>
              <a:buNone/>
              <a:defRPr/>
            </a:pPr>
            <a:r>
              <a:rPr lang="tr-TR" altLang="tr-TR" sz="2800" dirty="0"/>
              <a:t>f) Eğitim programlarının uzaktan eğitim yöntemi ile yapılması durumunda, faaliyetler eş değer haftalık ders yükü hesabı yapılarak değerlendirilir.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BB5D128C-23FC-4CC5-92C9-0FA0C376EF84}"/>
              </a:ext>
            </a:extLst>
          </p:cNvPr>
          <p:cNvSpPr>
            <a:spLocks noGrp="1" noChangeArrowheads="1"/>
          </p:cNvSpPr>
          <p:nvPr>
            <p:ph idx="1"/>
          </p:nvPr>
        </p:nvSpPr>
        <p:spPr>
          <a:xfrm>
            <a:off x="457200" y="404813"/>
            <a:ext cx="8229600" cy="6119812"/>
          </a:xfrm>
        </p:spPr>
        <p:txBody>
          <a:bodyPr/>
          <a:lstStyle/>
          <a:p>
            <a:pPr algn="just" eaLnBrk="1" hangingPunct="1">
              <a:lnSpc>
                <a:spcPct val="80000"/>
              </a:lnSpc>
              <a:buFont typeface="Wingdings 3" panose="05040102010807070707" pitchFamily="18" charset="2"/>
              <a:buNone/>
              <a:defRPr/>
            </a:pPr>
            <a:r>
              <a:rPr lang="tr-TR" altLang="tr-TR" sz="2800" b="1" dirty="0"/>
              <a:t>   </a:t>
            </a:r>
            <a:r>
              <a:rPr lang="tr-TR" altLang="tr-TR" b="1" dirty="0"/>
              <a:t>g)</a:t>
            </a:r>
            <a:r>
              <a:rPr lang="tr-TR" altLang="tr-TR" dirty="0"/>
              <a:t> Öğretim elemanlarına geçici görev, sevk, rapor ve izinli olmaları gibi nedenlerle haftalık ders programında belirtilen gün, saat ve yerde ders verme görevlerini yerine getirememeleri halinde anılan mazeretlerin bitiminden sonra vermek istedikleri dersler ve yürütülen faaliyetler için, </a:t>
            </a:r>
            <a:r>
              <a:rPr lang="tr-TR" altLang="tr-TR" dirty="0">
                <a:highlight>
                  <a:srgbClr val="FF00FF"/>
                </a:highlight>
              </a:rPr>
              <a:t>Yönetim Kurulunun ders programlarının tespitinde takip ettiği prosedüre göre haftalık ders programında yapacağı değişiklik neticesinde belirlenen tarihteki hafta esas alınarak ( 2914 sayılı Kanunun 11 inci maddesindeki ek ders ücreti ödenebilecek ders saati sınırları içinde kalmak ve anılan maddenin son fıkrası hükmüne göre herhangi bir fazla ödemeye yol açmamak üzere) ek ders ücreti ödenir</a:t>
            </a:r>
            <a:r>
              <a:rPr lang="tr-TR" altLang="tr-TR" dirty="0"/>
              <a:t>. Boş geçen derslerin, müfredat programında değişiklik yapılmaksızın ilgili öğretim elemanı yerine bir başka öğretim elemanı tarafından telafi edilmesi halinde, ek ders ücreti bu dersleri fiilen ve bizzat veren öğretim elemanına (2914 sayılı Kanunun 11 inci maddesindeki ek ders ücreti ödenebilecek ders saati sınırları içinde kalmak kaydıyla) ödenir.</a:t>
            </a:r>
          </a:p>
          <a:p>
            <a:pPr algn="just" eaLnBrk="1" hangingPunct="1">
              <a:lnSpc>
                <a:spcPct val="80000"/>
              </a:lnSpc>
              <a:buFontTx/>
              <a:buNone/>
              <a:defRPr/>
            </a:pPr>
            <a:endParaRPr lang="tr-TR" altLang="tr-T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Başlık 1">
            <a:extLst>
              <a:ext uri="{FF2B5EF4-FFF2-40B4-BE49-F238E27FC236}">
                <a16:creationId xmlns:a16="http://schemas.microsoft.com/office/drawing/2014/main" id="{47C0C09F-A1BD-43DE-9A7B-0CC71FAE0730}"/>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tr-TR" altLang="tr-TR" sz="2800" b="1" dirty="0">
                <a:solidFill>
                  <a:srgbClr val="FF0000"/>
                </a:solidFill>
                <a:highlight>
                  <a:srgbClr val="FFFF00"/>
                </a:highlight>
                <a:latin typeface="Verdana" panose="020B0604030504040204" pitchFamily="34" charset="0"/>
              </a:rPr>
              <a:t>2914 sayılı Yükseköğretim Personel Kanununun 11 inci Maddesi;</a:t>
            </a:r>
            <a:br>
              <a:rPr lang="tr-TR" altLang="tr-TR" sz="2800" b="1" dirty="0">
                <a:solidFill>
                  <a:srgbClr val="FF0000"/>
                </a:solidFill>
                <a:highlight>
                  <a:srgbClr val="FFFF00"/>
                </a:highlight>
                <a:latin typeface="Verdana" panose="020B0604030504040204" pitchFamily="34" charset="0"/>
              </a:rPr>
            </a:br>
            <a:endParaRPr lang="tr-TR" altLang="tr-TR" sz="2800" dirty="0">
              <a:solidFill>
                <a:srgbClr val="FF0000"/>
              </a:solidFill>
              <a:highlight>
                <a:srgbClr val="FFFF00"/>
              </a:highlight>
            </a:endParaRPr>
          </a:p>
        </p:txBody>
      </p:sp>
      <p:sp>
        <p:nvSpPr>
          <p:cNvPr id="6147" name="İçerik Yer Tutucusu 2">
            <a:extLst>
              <a:ext uri="{FF2B5EF4-FFF2-40B4-BE49-F238E27FC236}">
                <a16:creationId xmlns:a16="http://schemas.microsoft.com/office/drawing/2014/main" id="{50B988EB-65BF-448E-B285-6F9329E8D03C}"/>
              </a:ext>
            </a:extLst>
          </p:cNvPr>
          <p:cNvSpPr>
            <a:spLocks noGrp="1" noChangeArrowheads="1"/>
          </p:cNvSpPr>
          <p:nvPr>
            <p:ph idx="1"/>
          </p:nvPr>
        </p:nvSpPr>
        <p:spPr/>
        <p:txBody>
          <a:bodyPr rtlCol="0">
            <a:normAutofit fontScale="92500" lnSpcReduction="10000"/>
          </a:bodyPr>
          <a:lstStyle/>
          <a:p>
            <a:pPr algn="just" eaLnBrk="1" fontAlgn="auto" hangingPunct="1">
              <a:spcAft>
                <a:spcPts val="0"/>
              </a:spcAft>
              <a:buClr>
                <a:schemeClr val="accent1">
                  <a:lumMod val="60000"/>
                  <a:lumOff val="40000"/>
                </a:schemeClr>
              </a:buClr>
              <a:buFont typeface="Wingdings 3" charset="2"/>
              <a:buChar char=""/>
              <a:defRPr/>
            </a:pPr>
            <a:r>
              <a:rPr lang="tr-TR" altLang="tr-TR" dirty="0"/>
              <a:t>Öğretim elemanlarının teorik derslerle yaptırdıkları uygulama, yönettikleri tez, seminer ve doktora çalışmalarının ve ara sınavların ne ölçüde ders yükünden sayılacağı Yükseköğretim Kurulunca belirlenir</a:t>
            </a:r>
            <a:r>
              <a:rPr lang="tr-TR" altLang="tr-TR" b="1" dirty="0"/>
              <a:t>. Ara sınavlar </a:t>
            </a:r>
            <a:r>
              <a:rPr lang="tr-TR" altLang="tr-TR" dirty="0"/>
              <a:t>için Yükseköğretim Kurulunca öğrenci sayısı göz önünde bulundurulmak suretiyle tespit edilecek ders yükü </a:t>
            </a:r>
            <a:r>
              <a:rPr lang="tr-TR" altLang="tr-TR" b="1" dirty="0">
                <a:solidFill>
                  <a:srgbClr val="FF0000"/>
                </a:solidFill>
                <a:highlight>
                  <a:srgbClr val="00FF00"/>
                </a:highlight>
              </a:rPr>
              <a:t>beş saati</a:t>
            </a:r>
            <a:r>
              <a:rPr lang="tr-TR" altLang="tr-TR" b="1" dirty="0">
                <a:solidFill>
                  <a:srgbClr val="FF0000"/>
                </a:solidFill>
              </a:rPr>
              <a:t>, </a:t>
            </a:r>
            <a:r>
              <a:rPr lang="tr-TR" altLang="tr-TR" dirty="0"/>
              <a:t>diğer faaliyetler için belirlenecek ders yükü ise bir saati geçemez. </a:t>
            </a:r>
            <a:r>
              <a:rPr lang="tr-TR" altLang="tr-TR" b="1" dirty="0"/>
              <a:t>Teorik dersler dışındaki faaliyetlerin ders yükünün tamamlanmasından sonraki kısmı ek ders ücretinin hesabında dikkate alınır</a:t>
            </a:r>
            <a:r>
              <a:rPr lang="tr-TR" altLang="tr-TR" b="1" dirty="0">
                <a:solidFill>
                  <a:srgbClr val="FF0000"/>
                </a:solidFill>
              </a:rPr>
              <a:t>.</a:t>
            </a:r>
            <a:r>
              <a:rPr lang="tr-TR" altLang="tr-TR" dirty="0"/>
              <a:t> </a:t>
            </a:r>
            <a:r>
              <a:rPr lang="tr-TR" altLang="tr-TR" dirty="0">
                <a:solidFill>
                  <a:schemeClr val="accent2"/>
                </a:solidFill>
                <a:highlight>
                  <a:srgbClr val="00FFFF"/>
                </a:highlight>
              </a:rPr>
              <a:t>Ancak mecburi ders yükünün tamamlanmasında ve ek ders ücretinin hesabında</a:t>
            </a:r>
            <a:r>
              <a:rPr lang="tr-TR" altLang="tr-TR" b="1" dirty="0">
                <a:solidFill>
                  <a:schemeClr val="accent2"/>
                </a:solidFill>
                <a:highlight>
                  <a:srgbClr val="00FFFF"/>
                </a:highlight>
              </a:rPr>
              <a:t>, teorik dersler dışındaki faaliyetlerin haftalık en fazla on saatlik kısmı dikkate alınır</a:t>
            </a:r>
            <a:r>
              <a:rPr lang="tr-TR" altLang="tr-TR" b="1" dirty="0"/>
              <a:t>, </a:t>
            </a:r>
            <a:r>
              <a:rPr lang="tr-TR" altLang="tr-TR" dirty="0"/>
              <a:t>kalan kısmı ise maaş karşılığı sayılır.</a:t>
            </a:r>
          </a:p>
          <a:p>
            <a:pPr eaLnBrk="1" fontAlgn="auto" hangingPunct="1">
              <a:lnSpc>
                <a:spcPct val="80000"/>
              </a:lnSpc>
              <a:spcBef>
                <a:spcPct val="50000"/>
              </a:spcBef>
              <a:spcAft>
                <a:spcPts val="0"/>
              </a:spcAft>
              <a:buClr>
                <a:schemeClr val="accent2"/>
              </a:buClr>
              <a:buFont typeface="Wingdings" panose="05000000000000000000" pitchFamily="2" charset="2"/>
              <a:buNone/>
              <a:defRPr/>
            </a:pPr>
            <a:endParaRPr lang="tr-TR" altLang="tr-TR" b="1" i="1" dirty="0"/>
          </a:p>
          <a:p>
            <a:pPr eaLnBrk="1" fontAlgn="auto" hangingPunct="1">
              <a:spcAft>
                <a:spcPts val="0"/>
              </a:spcAft>
              <a:buClr>
                <a:schemeClr val="accent1">
                  <a:lumMod val="60000"/>
                  <a:lumOff val="40000"/>
                </a:schemeClr>
              </a:buClr>
              <a:buFont typeface="Wingdings 3" charset="2"/>
              <a:buChar char=""/>
              <a:defRPr/>
            </a:pPr>
            <a:endParaRPr lang="tr-TR" altLang="tr-TR"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BC1F68CF-17C2-4F38-88FF-FE26FEAB8375}"/>
              </a:ext>
            </a:extLst>
          </p:cNvPr>
          <p:cNvSpPr>
            <a:spLocks noGrp="1" noChangeArrowheads="1"/>
          </p:cNvSpPr>
          <p:nvPr>
            <p:ph idx="1"/>
          </p:nvPr>
        </p:nvSpPr>
        <p:spPr>
          <a:xfrm>
            <a:off x="457200" y="404813"/>
            <a:ext cx="8229600" cy="6119812"/>
          </a:xfrm>
        </p:spPr>
        <p:txBody>
          <a:bodyPr/>
          <a:lstStyle/>
          <a:p>
            <a:pPr>
              <a:defRPr/>
            </a:pPr>
            <a:r>
              <a:rPr lang="tr-TR" altLang="tr-TR" sz="2800" b="1" dirty="0"/>
              <a:t> </a:t>
            </a:r>
            <a:r>
              <a:rPr lang="tr-TR" altLang="tr-TR" b="1" dirty="0" err="1">
                <a:solidFill>
                  <a:schemeClr val="accent1"/>
                </a:solidFill>
                <a:highlight>
                  <a:srgbClr val="FFFF00"/>
                </a:highlight>
              </a:rPr>
              <a:t>H.Ü.Ek</a:t>
            </a:r>
            <a:r>
              <a:rPr lang="tr-TR" altLang="tr-TR" b="1" dirty="0">
                <a:solidFill>
                  <a:schemeClr val="accent1"/>
                </a:solidFill>
                <a:highlight>
                  <a:srgbClr val="FFFF00"/>
                </a:highlight>
              </a:rPr>
              <a:t> Ders Yönergesinin 10-b </a:t>
            </a:r>
            <a:r>
              <a:rPr lang="tr-TR" altLang="tr-TR" dirty="0">
                <a:solidFill>
                  <a:schemeClr val="accent1"/>
                </a:solidFill>
                <a:highlight>
                  <a:srgbClr val="FFFF00"/>
                </a:highlight>
              </a:rPr>
              <a:t>(2) fıkrası uyarınca Telafi dersinin programlanması ile ilgili hususlar şunlardır</a:t>
            </a:r>
            <a:r>
              <a:rPr lang="tr-TR" altLang="tr-TR" dirty="0">
                <a:highlight>
                  <a:srgbClr val="FFFF00"/>
                </a:highlight>
              </a:rPr>
              <a:t>: </a:t>
            </a:r>
          </a:p>
          <a:p>
            <a:pPr algn="just">
              <a:defRPr/>
            </a:pPr>
            <a:r>
              <a:rPr lang="tr-TR" altLang="tr-TR" dirty="0"/>
              <a:t>a) Öğretim elemanları telafi yapmalarını gerektirecek mazeretlerini önceden bildirmek şartıyla, mazeretlerinin bitiminden sonra akademik takvim içerisindeki güz ve bahar yarıyıllarının başlangıç ve bitiş tarihleri arasında (sınav haftaları hariç) telafi programı yapılabilir. </a:t>
            </a:r>
          </a:p>
          <a:p>
            <a:pPr algn="just">
              <a:defRPr/>
            </a:pPr>
            <a:r>
              <a:rPr lang="tr-TR" altLang="tr-TR" dirty="0"/>
              <a:t>b) Telafi yapmayı gerektiren mazeretin (geçici görev, rapor, salgın hastalık, görevli-izinli vb. durumlar) üç haftayı geçmesi hâlinde ilgili dersi yapmak üzere dersin yer aldığı bölüm/ana bilim dalından başka bir öğretim elemanı görevlendirilebilir. </a:t>
            </a:r>
          </a:p>
          <a:p>
            <a:pPr algn="just">
              <a:defRPr/>
            </a:pPr>
            <a:r>
              <a:rPr lang="tr-TR" altLang="tr-TR" dirty="0"/>
              <a:t>c) Telafi dersleri yapılırken öğrencilerin ders programları ile çakışmaması sağlanır.</a:t>
            </a:r>
          </a:p>
          <a:p>
            <a:pPr algn="just" eaLnBrk="1" hangingPunct="1">
              <a:lnSpc>
                <a:spcPct val="80000"/>
              </a:lnSpc>
              <a:buFont typeface="Wingdings 3" panose="05040102010807070707" pitchFamily="18" charset="2"/>
              <a:buNone/>
              <a:defRPr/>
            </a:pPr>
            <a:endParaRPr lang="tr-TR" altLang="tr-TR"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D598EC9E-C5D8-4BF0-AE55-E85799041DF7}"/>
              </a:ext>
            </a:extLst>
          </p:cNvPr>
          <p:cNvSpPr>
            <a:spLocks noGrp="1" noChangeArrowheads="1"/>
          </p:cNvSpPr>
          <p:nvPr>
            <p:ph idx="1"/>
          </p:nvPr>
        </p:nvSpPr>
        <p:spPr>
          <a:xfrm>
            <a:off x="457200" y="1196975"/>
            <a:ext cx="8229600" cy="4929188"/>
          </a:xfrm>
        </p:spPr>
        <p:txBody>
          <a:bodyPr/>
          <a:lstStyle/>
          <a:p>
            <a:pPr algn="just" eaLnBrk="1" hangingPunct="1">
              <a:defRPr/>
            </a:pPr>
            <a:r>
              <a:rPr lang="tr-TR" altLang="tr-TR" sz="3600" b="1" dirty="0"/>
              <a:t>h) </a:t>
            </a:r>
            <a:r>
              <a:rPr lang="tr-TR" altLang="tr-TR" sz="3600" dirty="0"/>
              <a:t>Hafta ve bayram tatili, yarıyıl ve yaz tatillerinde veya normal çalışma saatleri dışında yürütülen </a:t>
            </a:r>
            <a:r>
              <a:rPr lang="tr-TR" altLang="tr-TR" sz="3600" dirty="0">
                <a:highlight>
                  <a:srgbClr val="FF00FF"/>
                </a:highlight>
              </a:rPr>
              <a:t>uzmanlık alan dersleri, tez danışmanlığı, ara sınavlarla ilgili faaliyetler için zamlı ek ders ücreti ödenmez.</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575B687-B6A8-41C5-85E4-DAB38C0F111B}"/>
              </a:ext>
            </a:extLst>
          </p:cNvPr>
          <p:cNvSpPr>
            <a:spLocks noGrp="1" noChangeArrowheads="1"/>
          </p:cNvSpPr>
          <p:nvPr>
            <p:ph type="title"/>
          </p:nvPr>
        </p:nvSpPr>
        <p:spPr/>
        <p:txBody>
          <a:bodyPr/>
          <a:lstStyle/>
          <a:p>
            <a:pPr eaLnBrk="1" hangingPunct="1">
              <a:defRPr/>
            </a:pPr>
            <a:r>
              <a:rPr lang="tr-TR" altLang="tr-TR" dirty="0">
                <a:solidFill>
                  <a:srgbClr val="FF0000"/>
                </a:solidFill>
                <a:highlight>
                  <a:srgbClr val="FFFF00"/>
                </a:highlight>
              </a:rPr>
              <a:t>SINAV ÜCRETİ</a:t>
            </a:r>
          </a:p>
        </p:txBody>
      </p:sp>
      <p:sp>
        <p:nvSpPr>
          <p:cNvPr id="46083" name="Rectangle 3">
            <a:extLst>
              <a:ext uri="{FF2B5EF4-FFF2-40B4-BE49-F238E27FC236}">
                <a16:creationId xmlns:a16="http://schemas.microsoft.com/office/drawing/2014/main" id="{6177DC88-0190-4A95-B194-DF7D5AB988DA}"/>
              </a:ext>
            </a:extLst>
          </p:cNvPr>
          <p:cNvSpPr>
            <a:spLocks noGrp="1" noChangeArrowheads="1"/>
          </p:cNvSpPr>
          <p:nvPr>
            <p:ph idx="1"/>
          </p:nvPr>
        </p:nvSpPr>
        <p:spPr>
          <a:xfrm>
            <a:off x="457200" y="1600200"/>
            <a:ext cx="8229600" cy="4924425"/>
          </a:xfrm>
        </p:spPr>
        <p:txBody>
          <a:bodyPr rtlCol="0">
            <a:normAutofit lnSpcReduction="10000"/>
          </a:bodyPr>
          <a:lstStyle/>
          <a:p>
            <a:pPr algn="just" eaLnBrk="1" fontAlgn="auto" hangingPunct="1">
              <a:lnSpc>
                <a:spcPct val="80000"/>
              </a:lnSpc>
              <a:spcAft>
                <a:spcPts val="0"/>
              </a:spcAft>
              <a:buClr>
                <a:schemeClr val="accent1">
                  <a:lumMod val="60000"/>
                  <a:lumOff val="40000"/>
                </a:schemeClr>
              </a:buClr>
              <a:buFont typeface="Wingdings 3" charset="2"/>
              <a:buChar char=""/>
              <a:defRPr/>
            </a:pPr>
            <a:r>
              <a:rPr lang="tr-TR" altLang="tr-TR" sz="2800" dirty="0"/>
              <a:t>Dersi veren öğretim elemanına, her ders için ayrı ayrı olmak üzere, yarıyıl ve yıl sonu genel sınav dönemlerinde her 50 öğrenci için 300 gösterge rakamının memur aylık katsayısı ile çarpımı sonucu bulunacak tutar kadar sınav ücreti ödenir. Öğrenci sayısının göz önüne alınmasında küsurlar tama iblağ edilir ve 500 öğrenciden fazlası dikkate alınmaz. </a:t>
            </a:r>
            <a:r>
              <a:rPr lang="tr-TR" altLang="tr-TR" sz="2800" b="1" dirty="0">
                <a:solidFill>
                  <a:schemeClr val="accent5"/>
                </a:solidFill>
              </a:rPr>
              <a:t>Ara sınavlar ve bütünleme sınavları için sınav ücreti ödenmez.</a:t>
            </a:r>
          </a:p>
          <a:p>
            <a:pPr algn="just" eaLnBrk="1" fontAlgn="auto" hangingPunct="1">
              <a:lnSpc>
                <a:spcPct val="80000"/>
              </a:lnSpc>
              <a:spcAft>
                <a:spcPts val="0"/>
              </a:spcAft>
              <a:buClr>
                <a:schemeClr val="accent1">
                  <a:lumMod val="60000"/>
                  <a:lumOff val="40000"/>
                </a:schemeClr>
              </a:buClr>
              <a:buFontTx/>
              <a:buNone/>
              <a:defRPr/>
            </a:pPr>
            <a:endParaRPr lang="tr-TR" altLang="tr-TR" sz="2800" dirty="0"/>
          </a:p>
          <a:p>
            <a:pPr algn="just" eaLnBrk="1" fontAlgn="auto" hangingPunct="1">
              <a:lnSpc>
                <a:spcPct val="80000"/>
              </a:lnSpc>
              <a:spcAft>
                <a:spcPts val="0"/>
              </a:spcAft>
              <a:buClr>
                <a:schemeClr val="accent1">
                  <a:lumMod val="60000"/>
                  <a:lumOff val="40000"/>
                </a:schemeClr>
              </a:buClr>
              <a:buFont typeface="Wingdings 3" charset="2"/>
              <a:buChar char=""/>
              <a:defRPr/>
            </a:pPr>
            <a:r>
              <a:rPr lang="tr-TR" altLang="tr-TR" sz="2800" dirty="0">
                <a:highlight>
                  <a:srgbClr val="FF00FF"/>
                </a:highlight>
              </a:rPr>
              <a:t>Sınavın dersi veren öğretim elemanı tarafından yapılmaması halinde sınav ücreti ödenmez.</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D6175F6E-A81D-4C97-A608-7B450844C36E}"/>
              </a:ext>
            </a:extLst>
          </p:cNvPr>
          <p:cNvSpPr>
            <a:spLocks noGrp="1" noChangeArrowheads="1"/>
          </p:cNvSpPr>
          <p:nvPr>
            <p:ph type="title"/>
          </p:nvPr>
        </p:nvSpPr>
        <p:spPr>
          <a:xfrm>
            <a:off x="457200" y="274638"/>
            <a:ext cx="8229600" cy="490537"/>
          </a:xfrm>
        </p:spPr>
        <p:txBody>
          <a:bodyPr rtlCol="0">
            <a:normAutofit fontScale="90000"/>
          </a:bodyPr>
          <a:lstStyle/>
          <a:p>
            <a:pPr eaLnBrk="1" fontAlgn="auto" hangingPunct="1">
              <a:spcAft>
                <a:spcPts val="0"/>
              </a:spcAft>
              <a:defRPr/>
            </a:pPr>
            <a:r>
              <a:rPr lang="tr-TR" altLang="tr-TR" sz="4000" b="1" dirty="0">
                <a:solidFill>
                  <a:srgbClr val="FF0000"/>
                </a:solidFill>
                <a:highlight>
                  <a:srgbClr val="FFFF00"/>
                </a:highlight>
              </a:rPr>
              <a:t>SINAV ÜCRETİ TABLOSU</a:t>
            </a:r>
          </a:p>
        </p:txBody>
      </p:sp>
      <p:graphicFrame>
        <p:nvGraphicFramePr>
          <p:cNvPr id="25744" name="Group 144">
            <a:extLst>
              <a:ext uri="{FF2B5EF4-FFF2-40B4-BE49-F238E27FC236}">
                <a16:creationId xmlns:a16="http://schemas.microsoft.com/office/drawing/2014/main" id="{395D129A-173C-4520-8DA6-29DD10D2884C}"/>
              </a:ext>
            </a:extLst>
          </p:cNvPr>
          <p:cNvGraphicFramePr>
            <a:graphicFrameLocks noGrp="1"/>
          </p:cNvGraphicFramePr>
          <p:nvPr>
            <p:ph type="tbl" idx="1"/>
          </p:nvPr>
        </p:nvGraphicFramePr>
        <p:xfrm>
          <a:off x="395288" y="908050"/>
          <a:ext cx="6553200" cy="5314950"/>
        </p:xfrm>
        <a:graphic>
          <a:graphicData uri="http://schemas.openxmlformats.org/drawingml/2006/table">
            <a:tbl>
              <a:tblPr/>
              <a:tblGrid>
                <a:gridCol w="1043348">
                  <a:extLst>
                    <a:ext uri="{9D8B030D-6E8A-4147-A177-3AD203B41FA5}">
                      <a16:colId xmlns:a16="http://schemas.microsoft.com/office/drawing/2014/main" val="20000"/>
                    </a:ext>
                  </a:extLst>
                </a:gridCol>
                <a:gridCol w="2225847">
                  <a:extLst>
                    <a:ext uri="{9D8B030D-6E8A-4147-A177-3AD203B41FA5}">
                      <a16:colId xmlns:a16="http://schemas.microsoft.com/office/drawing/2014/main" val="20001"/>
                    </a:ext>
                  </a:extLst>
                </a:gridCol>
                <a:gridCol w="3284005">
                  <a:extLst>
                    <a:ext uri="{9D8B030D-6E8A-4147-A177-3AD203B41FA5}">
                      <a16:colId xmlns:a16="http://schemas.microsoft.com/office/drawing/2014/main" val="20002"/>
                    </a:ext>
                  </a:extLst>
                </a:gridCol>
              </a:tblGrid>
              <a:tr h="7875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a:ln>
                            <a:noFill/>
                          </a:ln>
                          <a:solidFill>
                            <a:schemeClr val="tx1"/>
                          </a:solidFill>
                          <a:effectLst/>
                          <a:latin typeface="Arial" charset="0"/>
                          <a:cs typeface="Arial" charset="0"/>
                        </a:rPr>
                        <a:t>Öğrenci Sayısı</a:t>
                      </a:r>
                    </a:p>
                  </a:txBody>
                  <a:tcPr marL="91429" marR="91429"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a:ln>
                            <a:noFill/>
                          </a:ln>
                          <a:solidFill>
                            <a:schemeClr val="tx1"/>
                          </a:solidFill>
                          <a:effectLst/>
                          <a:latin typeface="Arial" charset="0"/>
                          <a:cs typeface="Arial" charset="0"/>
                        </a:rPr>
                        <a:t>Normal Öğretim Göstergesi</a:t>
                      </a:r>
                    </a:p>
                  </a:txBody>
                  <a:tcPr marL="91429" marR="9142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a:ln>
                            <a:noFill/>
                          </a:ln>
                          <a:solidFill>
                            <a:schemeClr val="tx1"/>
                          </a:solidFill>
                          <a:effectLst/>
                          <a:latin typeface="Arial" charset="0"/>
                          <a:cs typeface="Arial" charset="0"/>
                        </a:rPr>
                        <a:t>İkinci Öğretim Göstergesi</a:t>
                      </a:r>
                    </a:p>
                  </a:txBody>
                  <a:tcPr marL="91429" marR="9142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74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a:ln>
                            <a:noFill/>
                          </a:ln>
                          <a:solidFill>
                            <a:schemeClr val="tx1"/>
                          </a:solidFill>
                          <a:effectLst/>
                          <a:latin typeface="Arial" charset="0"/>
                          <a:cs typeface="Arial" charset="0"/>
                        </a:rPr>
                        <a:t>0-50</a:t>
                      </a:r>
                    </a:p>
                  </a:txBody>
                  <a:tcPr marL="91429" marR="91429"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a:ln>
                            <a:noFill/>
                          </a:ln>
                          <a:solidFill>
                            <a:schemeClr val="tx1"/>
                          </a:solidFill>
                          <a:effectLst/>
                          <a:latin typeface="Arial" charset="0"/>
                          <a:cs typeface="Arial" charset="0"/>
                        </a:rPr>
                        <a:t>300      </a:t>
                      </a:r>
                    </a:p>
                  </a:txBody>
                  <a:tcPr marL="91429" marR="9142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800" b="0" i="0" u="none" strike="noStrike" cap="none" normalizeH="0" baseline="0" dirty="0">
                          <a:ln>
                            <a:noFill/>
                          </a:ln>
                          <a:solidFill>
                            <a:schemeClr val="tx1"/>
                          </a:solidFill>
                          <a:effectLst/>
                          <a:latin typeface="Arial" charset="0"/>
                          <a:cs typeface="Arial" charset="0"/>
                        </a:rPr>
                        <a:t>300*2     </a:t>
                      </a:r>
                    </a:p>
                  </a:txBody>
                  <a:tcPr marL="91429" marR="9142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4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a:ln>
                            <a:noFill/>
                          </a:ln>
                          <a:solidFill>
                            <a:schemeClr val="tx1"/>
                          </a:solidFill>
                          <a:effectLst/>
                          <a:latin typeface="Arial" charset="0"/>
                          <a:cs typeface="Arial" charset="0"/>
                        </a:rPr>
                        <a:t>51-100</a:t>
                      </a:r>
                    </a:p>
                  </a:txBody>
                  <a:tcPr marL="91429" marR="91429"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800" b="0" i="0" u="none" strike="noStrike" cap="none" normalizeH="0" baseline="0" dirty="0">
                          <a:ln>
                            <a:noFill/>
                          </a:ln>
                          <a:solidFill>
                            <a:schemeClr val="tx1"/>
                          </a:solidFill>
                          <a:effectLst/>
                          <a:latin typeface="Arial" charset="0"/>
                          <a:cs typeface="Arial" charset="0"/>
                        </a:rPr>
                        <a:t>600      </a:t>
                      </a:r>
                    </a:p>
                  </a:txBody>
                  <a:tcPr marL="91429" marR="9142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800" b="0" i="0" u="none" strike="noStrike" cap="none" normalizeH="0" baseline="0" dirty="0">
                          <a:ln>
                            <a:noFill/>
                          </a:ln>
                          <a:solidFill>
                            <a:schemeClr val="tx1"/>
                          </a:solidFill>
                          <a:effectLst/>
                          <a:latin typeface="Arial" charset="0"/>
                          <a:cs typeface="Arial" charset="0"/>
                        </a:rPr>
                        <a:t>600*2      </a:t>
                      </a:r>
                    </a:p>
                  </a:txBody>
                  <a:tcPr marL="91429" marR="9142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56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a:ln>
                            <a:noFill/>
                          </a:ln>
                          <a:solidFill>
                            <a:schemeClr val="tx1"/>
                          </a:solidFill>
                          <a:effectLst/>
                          <a:latin typeface="Arial" charset="0"/>
                          <a:cs typeface="Arial" charset="0"/>
                        </a:rPr>
                        <a:t>101-150</a:t>
                      </a:r>
                    </a:p>
                  </a:txBody>
                  <a:tcPr marL="91429" marR="91429"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800" b="0" i="0" u="none" strike="noStrike" cap="none" normalizeH="0" baseline="0" dirty="0">
                          <a:ln>
                            <a:noFill/>
                          </a:ln>
                          <a:solidFill>
                            <a:schemeClr val="tx1"/>
                          </a:solidFill>
                          <a:effectLst/>
                          <a:latin typeface="Arial" charset="0"/>
                          <a:cs typeface="Arial" charset="0"/>
                        </a:rPr>
                        <a:t>900      </a:t>
                      </a:r>
                    </a:p>
                  </a:txBody>
                  <a:tcPr marL="91429" marR="9142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800" b="0" i="0" u="none" strike="noStrike" cap="none" normalizeH="0" baseline="0" dirty="0">
                          <a:ln>
                            <a:noFill/>
                          </a:ln>
                          <a:solidFill>
                            <a:schemeClr val="tx1"/>
                          </a:solidFill>
                          <a:effectLst/>
                          <a:latin typeface="Arial" charset="0"/>
                          <a:cs typeface="Arial" charset="0"/>
                        </a:rPr>
                        <a:t>900*2      </a:t>
                      </a:r>
                    </a:p>
                  </a:txBody>
                  <a:tcPr marL="91429" marR="9142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4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a:ln>
                            <a:noFill/>
                          </a:ln>
                          <a:solidFill>
                            <a:schemeClr val="tx1"/>
                          </a:solidFill>
                          <a:effectLst/>
                          <a:latin typeface="Arial" charset="0"/>
                          <a:cs typeface="Arial" charset="0"/>
                        </a:rPr>
                        <a:t>151-200</a:t>
                      </a:r>
                    </a:p>
                  </a:txBody>
                  <a:tcPr marL="91429" marR="91429"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800" b="0" i="0" u="none" strike="noStrike" cap="none" normalizeH="0" baseline="0" dirty="0">
                          <a:ln>
                            <a:noFill/>
                          </a:ln>
                          <a:solidFill>
                            <a:schemeClr val="tx1"/>
                          </a:solidFill>
                          <a:effectLst/>
                          <a:latin typeface="Arial" charset="0"/>
                          <a:cs typeface="Arial" charset="0"/>
                        </a:rPr>
                        <a:t>1200    </a:t>
                      </a:r>
                    </a:p>
                  </a:txBody>
                  <a:tcPr marL="91429" marR="9142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800" b="0" i="0" u="none" strike="noStrike" cap="none" normalizeH="0" baseline="0" dirty="0">
                          <a:ln>
                            <a:noFill/>
                          </a:ln>
                          <a:solidFill>
                            <a:schemeClr val="tx1"/>
                          </a:solidFill>
                          <a:effectLst/>
                          <a:latin typeface="Arial" charset="0"/>
                          <a:cs typeface="Arial" charset="0"/>
                        </a:rPr>
                        <a:t>1200*2    </a:t>
                      </a:r>
                    </a:p>
                  </a:txBody>
                  <a:tcPr marL="91429" marR="9142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4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a:ln>
                            <a:noFill/>
                          </a:ln>
                          <a:solidFill>
                            <a:schemeClr val="tx1"/>
                          </a:solidFill>
                          <a:effectLst/>
                          <a:latin typeface="Arial" charset="0"/>
                          <a:cs typeface="Arial" charset="0"/>
                        </a:rPr>
                        <a:t>201-250</a:t>
                      </a:r>
                    </a:p>
                  </a:txBody>
                  <a:tcPr marL="91429" marR="91429"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800" b="0" i="0" u="none" strike="noStrike" cap="none" normalizeH="0" baseline="0" dirty="0">
                          <a:ln>
                            <a:noFill/>
                          </a:ln>
                          <a:solidFill>
                            <a:schemeClr val="tx1"/>
                          </a:solidFill>
                          <a:effectLst/>
                          <a:latin typeface="Arial" charset="0"/>
                          <a:cs typeface="Arial" charset="0"/>
                        </a:rPr>
                        <a:t>1500    </a:t>
                      </a:r>
                    </a:p>
                  </a:txBody>
                  <a:tcPr marL="91429" marR="9142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800" b="0" i="0" u="none" strike="noStrike" cap="none" normalizeH="0" baseline="0" dirty="0">
                          <a:ln>
                            <a:noFill/>
                          </a:ln>
                          <a:solidFill>
                            <a:schemeClr val="tx1"/>
                          </a:solidFill>
                          <a:effectLst/>
                          <a:latin typeface="Arial" charset="0"/>
                          <a:cs typeface="Arial" charset="0"/>
                        </a:rPr>
                        <a:t>1500*2   </a:t>
                      </a:r>
                    </a:p>
                  </a:txBody>
                  <a:tcPr marL="91429" marR="9142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4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a:ln>
                            <a:noFill/>
                          </a:ln>
                          <a:solidFill>
                            <a:schemeClr val="tx1"/>
                          </a:solidFill>
                          <a:effectLst/>
                          <a:latin typeface="Arial" charset="0"/>
                          <a:cs typeface="Arial" charset="0"/>
                        </a:rPr>
                        <a:t>251-300</a:t>
                      </a:r>
                    </a:p>
                  </a:txBody>
                  <a:tcPr marL="91429" marR="91429"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800" b="0" i="0" u="none" strike="noStrike" cap="none" normalizeH="0" baseline="0" dirty="0">
                          <a:ln>
                            <a:noFill/>
                          </a:ln>
                          <a:solidFill>
                            <a:schemeClr val="tx1"/>
                          </a:solidFill>
                          <a:effectLst/>
                          <a:latin typeface="Arial" charset="0"/>
                          <a:cs typeface="Arial" charset="0"/>
                        </a:rPr>
                        <a:t>1800    </a:t>
                      </a:r>
                    </a:p>
                  </a:txBody>
                  <a:tcPr marL="91429" marR="9142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800" b="0" i="0" u="none" strike="noStrike" cap="none" normalizeH="0" baseline="0" dirty="0">
                          <a:ln>
                            <a:noFill/>
                          </a:ln>
                          <a:solidFill>
                            <a:schemeClr val="tx1"/>
                          </a:solidFill>
                          <a:effectLst/>
                          <a:latin typeface="Arial" charset="0"/>
                          <a:cs typeface="Arial" charset="0"/>
                        </a:rPr>
                        <a:t>1800*2   </a:t>
                      </a:r>
                    </a:p>
                  </a:txBody>
                  <a:tcPr marL="91429" marR="9142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56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a:ln>
                            <a:noFill/>
                          </a:ln>
                          <a:solidFill>
                            <a:schemeClr val="tx1"/>
                          </a:solidFill>
                          <a:effectLst/>
                          <a:latin typeface="Arial" charset="0"/>
                          <a:cs typeface="Arial" charset="0"/>
                        </a:rPr>
                        <a:t>301-350</a:t>
                      </a:r>
                    </a:p>
                  </a:txBody>
                  <a:tcPr marL="91429" marR="91429"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800" b="0" i="0" u="none" strike="noStrike" cap="none" normalizeH="0" baseline="0" dirty="0">
                          <a:ln>
                            <a:noFill/>
                          </a:ln>
                          <a:solidFill>
                            <a:schemeClr val="tx1"/>
                          </a:solidFill>
                          <a:effectLst/>
                          <a:latin typeface="Arial" charset="0"/>
                          <a:cs typeface="Arial" charset="0"/>
                        </a:rPr>
                        <a:t>2100    </a:t>
                      </a:r>
                    </a:p>
                  </a:txBody>
                  <a:tcPr marL="91429" marR="9142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800" b="0" i="0" u="none" strike="noStrike" cap="none" normalizeH="0" baseline="0" dirty="0">
                          <a:ln>
                            <a:noFill/>
                          </a:ln>
                          <a:solidFill>
                            <a:schemeClr val="tx1"/>
                          </a:solidFill>
                          <a:effectLst/>
                          <a:latin typeface="Arial" charset="0"/>
                          <a:cs typeface="Arial" charset="0"/>
                        </a:rPr>
                        <a:t>2100*2    </a:t>
                      </a:r>
                    </a:p>
                  </a:txBody>
                  <a:tcPr marL="91429" marR="9142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4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a:ln>
                            <a:noFill/>
                          </a:ln>
                          <a:solidFill>
                            <a:schemeClr val="tx1"/>
                          </a:solidFill>
                          <a:effectLst/>
                          <a:latin typeface="Arial" charset="0"/>
                          <a:cs typeface="Arial" charset="0"/>
                        </a:rPr>
                        <a:t>351-400</a:t>
                      </a:r>
                    </a:p>
                  </a:txBody>
                  <a:tcPr marL="91429" marR="91429"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800" b="0" i="0" u="none" strike="noStrike" cap="none" normalizeH="0" baseline="0" dirty="0">
                          <a:ln>
                            <a:noFill/>
                          </a:ln>
                          <a:solidFill>
                            <a:schemeClr val="tx1"/>
                          </a:solidFill>
                          <a:effectLst/>
                          <a:latin typeface="Arial" charset="0"/>
                          <a:cs typeface="Arial" charset="0"/>
                        </a:rPr>
                        <a:t>2400    </a:t>
                      </a:r>
                    </a:p>
                  </a:txBody>
                  <a:tcPr marL="91429" marR="9142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800" b="0" i="0" u="none" strike="noStrike" cap="none" normalizeH="0" baseline="0" dirty="0">
                          <a:ln>
                            <a:noFill/>
                          </a:ln>
                          <a:solidFill>
                            <a:schemeClr val="tx1"/>
                          </a:solidFill>
                          <a:effectLst/>
                          <a:latin typeface="Arial" charset="0"/>
                          <a:cs typeface="Arial" charset="0"/>
                        </a:rPr>
                        <a:t>2400*2    </a:t>
                      </a:r>
                    </a:p>
                  </a:txBody>
                  <a:tcPr marL="91429" marR="9142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25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a:ln>
                            <a:noFill/>
                          </a:ln>
                          <a:solidFill>
                            <a:schemeClr val="tx1"/>
                          </a:solidFill>
                          <a:effectLst/>
                          <a:latin typeface="Arial" charset="0"/>
                          <a:cs typeface="Arial" charset="0"/>
                        </a:rPr>
                        <a:t>401-450</a:t>
                      </a:r>
                    </a:p>
                  </a:txBody>
                  <a:tcPr marL="91429" marR="91429"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800" b="0" i="0" u="none" strike="noStrike" cap="none" normalizeH="0" baseline="0" dirty="0">
                          <a:ln>
                            <a:noFill/>
                          </a:ln>
                          <a:solidFill>
                            <a:schemeClr val="tx1"/>
                          </a:solidFill>
                          <a:effectLst/>
                          <a:latin typeface="Arial" charset="0"/>
                          <a:cs typeface="Arial" charset="0"/>
                        </a:rPr>
                        <a:t>2700    </a:t>
                      </a:r>
                    </a:p>
                  </a:txBody>
                  <a:tcPr marL="91429" marR="9142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800" b="0" i="0" u="none" strike="noStrike" cap="none" normalizeH="0" baseline="0" dirty="0">
                          <a:ln>
                            <a:noFill/>
                          </a:ln>
                          <a:solidFill>
                            <a:schemeClr val="tx1"/>
                          </a:solidFill>
                          <a:effectLst/>
                          <a:latin typeface="Arial" charset="0"/>
                          <a:cs typeface="Arial" charset="0"/>
                        </a:rPr>
                        <a:t>2700*2    </a:t>
                      </a:r>
                    </a:p>
                  </a:txBody>
                  <a:tcPr marL="91429" marR="9142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556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a:ln>
                            <a:noFill/>
                          </a:ln>
                          <a:solidFill>
                            <a:schemeClr val="tx1"/>
                          </a:solidFill>
                          <a:effectLst/>
                          <a:latin typeface="Arial" charset="0"/>
                          <a:cs typeface="Arial" charset="0"/>
                        </a:rPr>
                        <a:t>451-500</a:t>
                      </a:r>
                    </a:p>
                  </a:txBody>
                  <a:tcPr marL="91429" marR="91429"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800" b="0" i="0" u="none" strike="noStrike" cap="none" normalizeH="0" baseline="0" dirty="0">
                          <a:ln>
                            <a:noFill/>
                          </a:ln>
                          <a:solidFill>
                            <a:schemeClr val="tx1"/>
                          </a:solidFill>
                          <a:effectLst/>
                          <a:latin typeface="Arial" charset="0"/>
                          <a:cs typeface="Arial" charset="0"/>
                        </a:rPr>
                        <a:t>3000    </a:t>
                      </a:r>
                    </a:p>
                  </a:txBody>
                  <a:tcPr marL="91429" marR="9142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800" b="0" i="0" u="none" strike="noStrike" cap="none" normalizeH="0" baseline="0" dirty="0">
                          <a:ln>
                            <a:noFill/>
                          </a:ln>
                          <a:solidFill>
                            <a:schemeClr val="tx1"/>
                          </a:solidFill>
                          <a:effectLst/>
                          <a:latin typeface="Arial" charset="0"/>
                          <a:cs typeface="Arial" charset="0"/>
                        </a:rPr>
                        <a:t>3000*2   </a:t>
                      </a:r>
                    </a:p>
                  </a:txBody>
                  <a:tcPr marL="91429" marR="9142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589DE8-33E1-4DBB-8275-DEBEB12E0AB0}"/>
              </a:ext>
            </a:extLst>
          </p:cNvPr>
          <p:cNvSpPr>
            <a:spLocks noGrp="1"/>
          </p:cNvSpPr>
          <p:nvPr>
            <p:ph type="title"/>
          </p:nvPr>
        </p:nvSpPr>
        <p:spPr/>
        <p:txBody>
          <a:bodyPr/>
          <a:lstStyle/>
          <a:p>
            <a:pPr>
              <a:defRPr/>
            </a:pPr>
            <a:r>
              <a:rPr lang="tr-TR" b="1" dirty="0"/>
              <a:t> </a:t>
            </a:r>
            <a:r>
              <a:rPr lang="tr-TR" sz="3200" b="1" dirty="0">
                <a:solidFill>
                  <a:schemeClr val="accent1"/>
                </a:solidFill>
                <a:highlight>
                  <a:srgbClr val="FFFF00"/>
                </a:highlight>
              </a:rPr>
              <a:t>Diğer Hususlar</a:t>
            </a:r>
            <a:endParaRPr lang="tr-TR" sz="3200" dirty="0">
              <a:solidFill>
                <a:schemeClr val="accent1"/>
              </a:solidFill>
              <a:highlight>
                <a:srgbClr val="FFFF00"/>
              </a:highlight>
            </a:endParaRPr>
          </a:p>
        </p:txBody>
      </p:sp>
      <p:sp>
        <p:nvSpPr>
          <p:cNvPr id="51203" name="Tablo Yer Tutucusu 2">
            <a:extLst>
              <a:ext uri="{FF2B5EF4-FFF2-40B4-BE49-F238E27FC236}">
                <a16:creationId xmlns:a16="http://schemas.microsoft.com/office/drawing/2014/main" id="{C8293F50-C8E8-45DE-99BB-7E4B274ABB0C}"/>
              </a:ext>
            </a:extLst>
          </p:cNvPr>
          <p:cNvSpPr>
            <a:spLocks noGrp="1" noChangeArrowheads="1" noTextEdit="1"/>
          </p:cNvSpPr>
          <p:nvPr>
            <p:ph type="tbl" idx="1"/>
          </p:nvPr>
        </p:nvSpPr>
        <p:spPr/>
      </p:sp>
      <p:sp>
        <p:nvSpPr>
          <p:cNvPr id="52228" name="Metin kutusu 6">
            <a:extLst>
              <a:ext uri="{FF2B5EF4-FFF2-40B4-BE49-F238E27FC236}">
                <a16:creationId xmlns:a16="http://schemas.microsoft.com/office/drawing/2014/main" id="{FC526D44-24DA-4976-BD1E-7B5D70B82636}"/>
              </a:ext>
            </a:extLst>
          </p:cNvPr>
          <p:cNvSpPr txBox="1">
            <a:spLocks noChangeArrowheads="1"/>
          </p:cNvSpPr>
          <p:nvPr/>
        </p:nvSpPr>
        <p:spPr bwMode="auto">
          <a:xfrm>
            <a:off x="684213" y="1700213"/>
            <a:ext cx="8002587" cy="3109912"/>
          </a:xfrm>
          <a:prstGeom prst="rect">
            <a:avLst/>
          </a:prstGeom>
          <a:noFill/>
          <a:ln>
            <a:noFill/>
          </a:ln>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a:spcBef>
                <a:spcPct val="0"/>
              </a:spcBef>
              <a:buClrTx/>
              <a:buSzTx/>
              <a:buFontTx/>
              <a:buNone/>
              <a:defRPr/>
            </a:pPr>
            <a:r>
              <a:rPr lang="tr-TR" altLang="tr-TR" sz="1800" b="1" dirty="0">
                <a:latin typeface="Times New Roman" panose="02020603050405020304" pitchFamily="18" charset="0"/>
                <a:cs typeface="Times New Roman" panose="02020603050405020304" pitchFamily="18" charset="0"/>
              </a:rPr>
              <a:t> </a:t>
            </a:r>
            <a:r>
              <a:rPr lang="tr-TR" altLang="tr-TR" sz="2800" b="1" dirty="0">
                <a:cs typeface="Times New Roman" panose="02020603050405020304" pitchFamily="18" charset="0"/>
              </a:rPr>
              <a:t>Madde 5-</a:t>
            </a:r>
            <a:r>
              <a:rPr lang="tr-TR" altLang="tr-TR" sz="2800" dirty="0">
                <a:cs typeface="Times New Roman" panose="02020603050405020304" pitchFamily="18" charset="0"/>
              </a:rPr>
              <a:t> Haftalık ders yükünün tamamlanmasında ve ek ders ücretinin hesaplanmasında sırasıyla; </a:t>
            </a:r>
            <a:r>
              <a:rPr lang="tr-TR" altLang="tr-TR" sz="2800" dirty="0">
                <a:highlight>
                  <a:srgbClr val="FF0000"/>
                </a:highlight>
                <a:cs typeface="Times New Roman" panose="02020603050405020304" pitchFamily="18" charset="0"/>
              </a:rPr>
              <a:t>normal örgün öğretimde verilen teorik dersler ve diğer faaliyetler, daha sonra ikinci öğretimde verilen teorik dersler ve diğer faaliyetler dikkate alınır. </a:t>
            </a:r>
            <a:endParaRPr lang="tr-TR" altLang="tr-TR" sz="2800" dirty="0">
              <a:highlight>
                <a:srgbClr val="FF0000"/>
              </a:high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İçerik Yer Tutucusu 2">
            <a:extLst>
              <a:ext uri="{FF2B5EF4-FFF2-40B4-BE49-F238E27FC236}">
                <a16:creationId xmlns:a16="http://schemas.microsoft.com/office/drawing/2014/main" id="{04F263F1-2DC7-4D57-A2BC-F6CCB3EB907B}"/>
              </a:ext>
            </a:extLst>
          </p:cNvPr>
          <p:cNvSpPr>
            <a:spLocks noGrp="1" noChangeArrowheads="1"/>
          </p:cNvSpPr>
          <p:nvPr>
            <p:ph idx="1"/>
          </p:nvPr>
        </p:nvSpPr>
        <p:spPr>
          <a:xfrm>
            <a:off x="457200" y="260350"/>
            <a:ext cx="8229600" cy="6264275"/>
          </a:xfrm>
        </p:spPr>
        <p:txBody>
          <a:bodyPr/>
          <a:lstStyle/>
          <a:p>
            <a:pPr algn="just"/>
            <a:r>
              <a:rPr lang="tr-TR" altLang="tr-TR"/>
              <a:t> </a:t>
            </a:r>
            <a:r>
              <a:rPr lang="tr-TR" altLang="tr-TR" sz="2400"/>
              <a:t>2547 sayılı Kanunun 40 ıncı maddesinin (a) bendi uyarınca görevlendirilen öğretim elemanlarının ders yüklerinin tamamlanmasında ve ek ders ücretlerinin hesaplanmasında; sırasıyla bağlı bulundukları fakülte veya yüksekokulda normal örgün öğretimde verdikleri ders ve diğer faaliyetler ile görevlendirildikleri yükseköğretim kurumlarında normal örgün öğretimde verdikleri ders ve diğer faaliyetler daha sonra bağlı bulundukları fakülte veya yüksekokulda ikinci öğretimde verdikleri ders ve diğer faaliyetler ile görevlendirildikleri yükseköğretim kurumlarında ikinci öğretimde verdikleri ders ve faaliyetler dikkate alınır.</a:t>
            </a:r>
          </a:p>
          <a:p>
            <a:pPr algn="just"/>
            <a:r>
              <a:rPr lang="tr-TR" altLang="tr-TR" sz="240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A108E26-5B1B-4821-B700-E0921EAB3A91}"/>
              </a:ext>
            </a:extLst>
          </p:cNvPr>
          <p:cNvSpPr>
            <a:spLocks noGrp="1"/>
          </p:cNvSpPr>
          <p:nvPr>
            <p:ph idx="1"/>
          </p:nvPr>
        </p:nvSpPr>
        <p:spPr>
          <a:xfrm>
            <a:off x="457200" y="260350"/>
            <a:ext cx="8229600" cy="6264275"/>
          </a:xfrm>
        </p:spPr>
        <p:txBody>
          <a:bodyPr rtlCol="0">
            <a:normAutofit lnSpcReduction="10000"/>
          </a:bodyPr>
          <a:lstStyle/>
          <a:p>
            <a:pPr marL="0" indent="0">
              <a:buFont typeface="Wingdings 3" panose="05040102010807070707" pitchFamily="18" charset="2"/>
              <a:buNone/>
              <a:defRPr/>
            </a:pPr>
            <a:r>
              <a:rPr lang="tr-TR" dirty="0">
                <a:solidFill>
                  <a:schemeClr val="accent1"/>
                </a:solidFill>
                <a:highlight>
                  <a:srgbClr val="FFFF00"/>
                </a:highlight>
              </a:rPr>
              <a:t>2547 Uzaktan Öğretim Programı</a:t>
            </a:r>
          </a:p>
          <a:p>
            <a:pPr algn="just">
              <a:defRPr/>
            </a:pPr>
            <a:r>
              <a:rPr lang="tr-TR" dirty="0"/>
              <a:t>44-e. Yükseköğretim Kurulu kararı üzerine yükseköğretim kurumlarında; öğretim elemanı ve öğrencilerin aynı mekânda bulunma zorunluluğu olmaksızın, bilgi ve iletişim teknolojilerine dayalı olarak öğretim faaliyetlerinin planlandığı ve yürütüldüğü </a:t>
            </a:r>
            <a:r>
              <a:rPr lang="tr-TR" dirty="0" err="1"/>
              <a:t>önlisans</a:t>
            </a:r>
            <a:r>
              <a:rPr lang="tr-TR" dirty="0"/>
              <a:t>, lisans ve lisansüstü uzaktan öğretim programları açılabilir. Uzaktan öğretim programlarının açılabileceği alanlar, uzaktan öğretim yoluyla verilecek dersler ve kredi miktarları, ders materyallerinin hazırlanması, sınavlarının yapılma şekli, yükseköğretim kurumları arasında bu amaçla yapılacak protokoller ile uzaktan öğretime ilişkin diğer hususlar, Yükseköğretim Kurulu tarafından belirlenir.</a:t>
            </a:r>
          </a:p>
          <a:p>
            <a:pPr algn="just">
              <a:defRPr/>
            </a:pPr>
            <a:r>
              <a:rPr lang="tr-TR" dirty="0"/>
              <a:t>Uzaktan öğretim programı kapsamında yükseköğretim kurumlarında ders veren öğretim elemanlarına, haftalık 10 saati geçmemek üzere verdikleri ders başına, 2914 sayılı Kanunun 11 inci maddesindeki unvanlar itibarıyla belirlenen </a:t>
            </a:r>
            <a:r>
              <a:rPr lang="tr-TR" dirty="0">
                <a:highlight>
                  <a:srgbClr val="FF0000"/>
                </a:highlight>
              </a:rPr>
              <a:t>ek ders ücretinin beş katını geçmemek </a:t>
            </a:r>
            <a:r>
              <a:rPr lang="tr-TR" dirty="0"/>
              <a:t>üzere yükseköğretim kurumları yönetim kurulunca belirlenecek tutarda ek ders ücreti ödenir. </a:t>
            </a:r>
          </a:p>
          <a:p>
            <a:pPr algn="just">
              <a:defRPr/>
            </a:pPr>
            <a:r>
              <a:rPr lang="tr-TR" sz="2400" dirty="0"/>
              <a:t> Sınav ücreti ise 1(bir) katı geçemez.</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613CA62-D8CF-4D1B-92A1-1C86863388C0}"/>
              </a:ext>
            </a:extLst>
          </p:cNvPr>
          <p:cNvSpPr>
            <a:spLocks noGrp="1"/>
          </p:cNvSpPr>
          <p:nvPr>
            <p:ph idx="1"/>
          </p:nvPr>
        </p:nvSpPr>
        <p:spPr>
          <a:xfrm>
            <a:off x="457200" y="260350"/>
            <a:ext cx="8507413" cy="6264275"/>
          </a:xfrm>
        </p:spPr>
        <p:txBody>
          <a:bodyPr rtlCol="0">
            <a:normAutofit/>
          </a:bodyPr>
          <a:lstStyle/>
          <a:p>
            <a:pPr marL="0" indent="0">
              <a:buFont typeface="Wingdings 3" panose="05040102010807070707" pitchFamily="18" charset="2"/>
              <a:buNone/>
              <a:defRPr/>
            </a:pPr>
            <a:r>
              <a:rPr lang="tr-TR" dirty="0">
                <a:solidFill>
                  <a:schemeClr val="accent1"/>
                </a:solidFill>
                <a:highlight>
                  <a:srgbClr val="FFFF00"/>
                </a:highlight>
              </a:rPr>
              <a:t>2547-44-e</a:t>
            </a:r>
          </a:p>
          <a:p>
            <a:pPr algn="just">
              <a:defRPr/>
            </a:pPr>
            <a:r>
              <a:rPr lang="tr-TR" sz="2400" dirty="0"/>
              <a:t>Dersleri verecek yeterli öğretim elemanı bulunmayan yükseköğretim kurumlarında uzaktan öğretim yoluyla ders vermek üzere Yükseköğretim Kurulu tarafından görevlendirilen öğretim elemanlarına, ders yükü dikkate alınmaksızın haftalık 10 saati geçmeyecek şekilde 2914 sayılı Kanunun 11 inci maddesindeki unvanlar itibarıyla belirlenen </a:t>
            </a:r>
            <a:r>
              <a:rPr lang="tr-TR" sz="2400" dirty="0">
                <a:highlight>
                  <a:srgbClr val="FF0000"/>
                </a:highlight>
              </a:rPr>
              <a:t>ek ders ücretinin dört katını geçmemek</a:t>
            </a:r>
            <a:r>
              <a:rPr lang="tr-TR" sz="2400" dirty="0"/>
              <a:t> üzere ek ders ücreti ödenir. </a:t>
            </a:r>
          </a:p>
          <a:p>
            <a:pPr algn="just">
              <a:defRPr/>
            </a:pPr>
            <a:r>
              <a:rPr lang="tr-TR" sz="2400" dirty="0"/>
              <a:t>Uzaktan öğretimde öğretim elemanına verilen haftalık 10 saati geçmemek üzere verilen ders yükü; dersin normal örgün (birinci) ya da ikinci öğretim programı kapsamında planlanmış olması nedeniyle azami 40 saatlik ders yükü içinde değerlendirilir.</a:t>
            </a:r>
            <a:endParaRPr lang="tr-TR" dirty="0"/>
          </a:p>
          <a:p>
            <a:pPr algn="just">
              <a:defRPr/>
            </a:pPr>
            <a:endParaRPr lang="tr-TR" sz="2400" dirty="0"/>
          </a:p>
          <a:p>
            <a:pPr algn="just">
              <a:defRPr/>
            </a:pPr>
            <a:endParaRPr lang="tr-TR"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8276E91-2DB8-4C98-8A7A-A3955B0B42AA}"/>
              </a:ext>
            </a:extLst>
          </p:cNvPr>
          <p:cNvSpPr>
            <a:spLocks noGrp="1"/>
          </p:cNvSpPr>
          <p:nvPr>
            <p:ph idx="1"/>
          </p:nvPr>
        </p:nvSpPr>
        <p:spPr>
          <a:xfrm>
            <a:off x="457200" y="260350"/>
            <a:ext cx="8507288" cy="6264275"/>
          </a:xfrm>
        </p:spPr>
        <p:txBody>
          <a:bodyPr rtlCol="0">
            <a:normAutofit/>
          </a:bodyPr>
          <a:lstStyle/>
          <a:p>
            <a:pPr algn="just">
              <a:defRPr/>
            </a:pPr>
            <a:endParaRPr lang="tr-TR" sz="2400" dirty="0"/>
          </a:p>
          <a:p>
            <a:pPr>
              <a:defRPr/>
            </a:pPr>
            <a:r>
              <a:rPr lang="tr-TR" b="1" dirty="0">
                <a:solidFill>
                  <a:schemeClr val="accent1"/>
                </a:solidFill>
                <a:highlight>
                  <a:srgbClr val="FFFF00"/>
                </a:highlight>
              </a:rPr>
              <a:t>H.Ü.Ek Ders Yönergesinde Düzenlenen Lisansüstü Programlarda Özellik Arz Eden Hususlar </a:t>
            </a:r>
            <a:endParaRPr lang="tr-TR" dirty="0">
              <a:solidFill>
                <a:schemeClr val="accent1"/>
              </a:solidFill>
              <a:highlight>
                <a:srgbClr val="FFFF00"/>
              </a:highlight>
            </a:endParaRPr>
          </a:p>
          <a:p>
            <a:pPr>
              <a:defRPr/>
            </a:pPr>
            <a:r>
              <a:rPr lang="tr-TR" b="1" dirty="0"/>
              <a:t>Danışman atanması ve süresi </a:t>
            </a:r>
            <a:endParaRPr lang="tr-TR" dirty="0"/>
          </a:p>
          <a:p>
            <a:pPr algn="just">
              <a:defRPr/>
            </a:pPr>
            <a:r>
              <a:rPr lang="tr-TR" b="1" dirty="0"/>
              <a:t>MADDE 11- </a:t>
            </a:r>
            <a:r>
              <a:rPr lang="tr-TR" dirty="0"/>
              <a:t>(1) Tezli/tezsiz yüksek lisans ve doktora öğrencilerine programa kesin kayıt yaptırmaları şartıyla ekle sil haftasının sonuna kadar akademik ana bilim/ana sanat kurulu önerisi ve enstitü yönetim kurulu kararı ile danışman atanması esastır. </a:t>
            </a:r>
          </a:p>
          <a:p>
            <a:pPr algn="just">
              <a:defRPr/>
            </a:pPr>
            <a:r>
              <a:rPr lang="tr-TR" dirty="0"/>
              <a:t>(2) Danışmanlık, ilgili yönetim kurulunca atandığı tarihte başlar ve öğrencinin mezuniyetine veya ilişiğinin kesilmesine ya da yeni bir danışman atanmasına karar verdiği tarihe kadar devam eder. </a:t>
            </a:r>
          </a:p>
          <a:p>
            <a:pPr algn="just">
              <a:defRPr/>
            </a:pPr>
            <a:r>
              <a:rPr lang="tr-TR" dirty="0"/>
              <a:t>(3) Danışmanın uzun süreli yurt dışında görevlendirilmesi durumunda üç (3) aydan sonra ek ders ücreti ödenmez. </a:t>
            </a:r>
          </a:p>
          <a:p>
            <a:pPr algn="just">
              <a:defRPr/>
            </a:pPr>
            <a:r>
              <a:rPr lang="tr-TR" dirty="0"/>
              <a:t>(4) Tezsiz yüksek lisans programlarında dönem projesi dersini program kaydına almayan öğrenciler için danışmanlık görevine dair ek ders ücreti ödenmez. </a:t>
            </a:r>
          </a:p>
          <a:p>
            <a:pPr algn="just">
              <a:defRPr/>
            </a:pPr>
            <a:endParaRPr lang="tr-TR"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458CE45-057B-45B3-A9AB-5007AE4195E7}"/>
              </a:ext>
            </a:extLst>
          </p:cNvPr>
          <p:cNvSpPr>
            <a:spLocks noGrp="1"/>
          </p:cNvSpPr>
          <p:nvPr>
            <p:ph idx="1"/>
          </p:nvPr>
        </p:nvSpPr>
        <p:spPr>
          <a:xfrm>
            <a:off x="457200" y="260350"/>
            <a:ext cx="8507288" cy="6264275"/>
          </a:xfrm>
        </p:spPr>
        <p:txBody>
          <a:bodyPr rtlCol="0">
            <a:normAutofit fontScale="92500" lnSpcReduction="10000"/>
          </a:bodyPr>
          <a:lstStyle/>
          <a:p>
            <a:pPr algn="just">
              <a:defRPr/>
            </a:pPr>
            <a:endParaRPr lang="tr-TR" sz="2400" dirty="0"/>
          </a:p>
          <a:p>
            <a:pPr>
              <a:defRPr/>
            </a:pPr>
            <a:r>
              <a:rPr lang="tr-TR" b="1" dirty="0">
                <a:solidFill>
                  <a:schemeClr val="accent1"/>
                </a:solidFill>
                <a:highlight>
                  <a:srgbClr val="FFFF00"/>
                </a:highlight>
              </a:rPr>
              <a:t>H.Ü.Ek Ders Yönergesinde Düzenlenen Lisansüstü Programlarda Özellik Arz Eden Hususlar </a:t>
            </a:r>
            <a:endParaRPr lang="tr-TR" dirty="0">
              <a:solidFill>
                <a:schemeClr val="accent1"/>
              </a:solidFill>
              <a:highlight>
                <a:srgbClr val="FFFF00"/>
              </a:highlight>
            </a:endParaRPr>
          </a:p>
          <a:p>
            <a:pPr>
              <a:defRPr/>
            </a:pPr>
            <a:r>
              <a:rPr lang="tr-TR" b="1" dirty="0"/>
              <a:t>Danışmanlık Ders Yükü </a:t>
            </a:r>
            <a:endParaRPr lang="tr-TR" dirty="0"/>
          </a:p>
          <a:p>
            <a:pPr algn="just">
              <a:defRPr/>
            </a:pPr>
            <a:r>
              <a:rPr lang="tr-TR" b="1" dirty="0"/>
              <a:t>MADDE 12</a:t>
            </a:r>
            <a:r>
              <a:rPr lang="tr-TR" dirty="0"/>
              <a:t>-(1) Özel konular dersi ilgili mevzuatta belirtilen yöntemle her yarıyıl açılır. Tez/sanat çalışmasının birden fazla danışman tarafından yönetildiği durumlarda özel konular dersleri birinci danışman tarafından açılır. </a:t>
            </a:r>
          </a:p>
          <a:p>
            <a:pPr algn="just">
              <a:defRPr/>
            </a:pPr>
            <a:r>
              <a:rPr lang="tr-TR" dirty="0"/>
              <a:t>(2) Özel konular dersi; ders yükü ve ücrete esas ders saati cetvelinde gösterilir.  </a:t>
            </a:r>
          </a:p>
          <a:p>
            <a:pPr algn="just">
              <a:defRPr/>
            </a:pPr>
            <a:r>
              <a:rPr lang="tr-TR" dirty="0"/>
              <a:t>(3) Lisansüstü eğitimde, ilgili mevzuata uygun şekilde özel konular dersini seçen öğrenciler için danışmanlık görevi olan öğretim elemanlarının birden fazla enstitü, ana bilim dalı ya da yüksek lisans veya doktora programında görevli olup olmadığına ve derse kayıtlı öğrenci sayısına bakılmaksızın, </a:t>
            </a:r>
            <a:r>
              <a:rPr lang="tr-TR" dirty="0">
                <a:highlight>
                  <a:srgbClr val="0000FF"/>
                </a:highlight>
              </a:rPr>
              <a:t>özel konular dersinden veya özel konular dersi ile aynı mahiyette olmakla birlikte farklı kodlarla ve isimlerle açılan tezle ilgili araştırma çalışmaları ya da doktora yeterlik sınavına hazırlık gibi derslerden dolayı ders yükü/ek ders ücreti belgesi düzenlenmesinde dikkate alınacak </a:t>
            </a:r>
            <a:r>
              <a:rPr lang="tr-TR" dirty="0">
                <a:highlight>
                  <a:srgbClr val="FF0000"/>
                </a:highlight>
              </a:rPr>
              <a:t>haftalık teorik ders yükü</a:t>
            </a:r>
            <a:r>
              <a:rPr lang="tr-TR" dirty="0">
                <a:highlight>
                  <a:srgbClr val="0000FF"/>
                </a:highlight>
              </a:rPr>
              <a:t>, </a:t>
            </a:r>
            <a:r>
              <a:rPr lang="tr-TR" dirty="0">
                <a:highlight>
                  <a:srgbClr val="FF0000"/>
                </a:highlight>
              </a:rPr>
              <a:t>yüksek lisans programları için dört (4) saati </a:t>
            </a:r>
            <a:r>
              <a:rPr lang="tr-TR" dirty="0">
                <a:highlight>
                  <a:srgbClr val="0000FF"/>
                </a:highlight>
              </a:rPr>
              <a:t>ve </a:t>
            </a:r>
            <a:r>
              <a:rPr lang="tr-TR" dirty="0">
                <a:highlight>
                  <a:srgbClr val="FF0000"/>
                </a:highlight>
              </a:rPr>
              <a:t>doktora/sanatta yeterlik programları için beş (5) saati aşamaz. </a:t>
            </a:r>
          </a:p>
          <a:p>
            <a:pPr>
              <a:defRPr/>
            </a:pPr>
            <a:endParaRPr lang="tr-TR" dirty="0">
              <a:highlight>
                <a:srgbClr val="FF0000"/>
              </a:highlight>
            </a:endParaRPr>
          </a:p>
          <a:p>
            <a:pPr algn="just">
              <a:defRPr/>
            </a:pPr>
            <a:endParaRPr lang="tr-T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Başlık 1">
            <a:extLst>
              <a:ext uri="{FF2B5EF4-FFF2-40B4-BE49-F238E27FC236}">
                <a16:creationId xmlns:a16="http://schemas.microsoft.com/office/drawing/2014/main" id="{48E02D90-2DDD-4E6A-BF4E-7DBD630D0EBE}"/>
              </a:ext>
            </a:extLst>
          </p:cNvPr>
          <p:cNvSpPr>
            <a:spLocks noGrp="1" noChangeArrowheads="1"/>
          </p:cNvSpPr>
          <p:nvPr>
            <p:ph type="title"/>
          </p:nvPr>
        </p:nvSpPr>
        <p:spPr/>
        <p:txBody>
          <a:bodyPr/>
          <a:lstStyle/>
          <a:p>
            <a:pPr eaLnBrk="1" hangingPunct="1">
              <a:defRPr/>
            </a:pPr>
            <a:r>
              <a:rPr lang="tr-TR" altLang="tr-TR" sz="2800" b="1" dirty="0">
                <a:solidFill>
                  <a:srgbClr val="FF0000"/>
                </a:solidFill>
                <a:highlight>
                  <a:srgbClr val="FFFF00"/>
                </a:highlight>
                <a:latin typeface="Verdana" panose="020B0604030504040204" pitchFamily="34" charset="0"/>
              </a:rPr>
              <a:t>2914 sayılı Yükseköğretim Personel Kanununun 11 inci Maddesi</a:t>
            </a:r>
            <a:r>
              <a:rPr lang="tr-TR" altLang="tr-TR" sz="2800" b="1" dirty="0">
                <a:solidFill>
                  <a:srgbClr val="FF0000"/>
                </a:solidFill>
                <a:latin typeface="Verdana" panose="020B0604030504040204" pitchFamily="34" charset="0"/>
              </a:rPr>
              <a:t>;</a:t>
            </a:r>
            <a:endParaRPr lang="tr-TR" altLang="tr-TR" sz="2800" dirty="0">
              <a:solidFill>
                <a:srgbClr val="FF0000"/>
              </a:solidFill>
            </a:endParaRPr>
          </a:p>
        </p:txBody>
      </p:sp>
      <p:sp>
        <p:nvSpPr>
          <p:cNvPr id="7171" name="İçerik Yer Tutucusu 2">
            <a:extLst>
              <a:ext uri="{FF2B5EF4-FFF2-40B4-BE49-F238E27FC236}">
                <a16:creationId xmlns:a16="http://schemas.microsoft.com/office/drawing/2014/main" id="{64F812B3-9196-4254-AB61-64D4CC03684C}"/>
              </a:ext>
            </a:extLst>
          </p:cNvPr>
          <p:cNvSpPr>
            <a:spLocks noGrp="1" noChangeArrowheads="1"/>
          </p:cNvSpPr>
          <p:nvPr>
            <p:ph idx="1"/>
          </p:nvPr>
        </p:nvSpPr>
        <p:spPr/>
        <p:txBody>
          <a:bodyPr rtlCol="0">
            <a:normAutofit/>
          </a:bodyPr>
          <a:lstStyle/>
          <a:p>
            <a:pPr algn="just" eaLnBrk="1" fontAlgn="auto" hangingPunct="1">
              <a:spcAft>
                <a:spcPts val="0"/>
              </a:spcAft>
              <a:buClr>
                <a:schemeClr val="accent1">
                  <a:lumMod val="60000"/>
                  <a:lumOff val="40000"/>
                </a:schemeClr>
              </a:buClr>
              <a:buFont typeface="Wingdings 3" charset="2"/>
              <a:buChar char=""/>
              <a:defRPr/>
            </a:pPr>
            <a:r>
              <a:rPr lang="tr-TR" altLang="tr-TR" dirty="0"/>
              <a:t>Dersi veren öğretim elemanına her ders için ayrı ayrı olmak üzere yarı yıl ve yıl sonu dönemlerinde </a:t>
            </a:r>
            <a:r>
              <a:rPr lang="tr-TR" altLang="tr-TR" b="1" dirty="0"/>
              <a:t>her 50 öğrenci için 300 gösterge rakamının Devlet Memurları Kanununa göre aylıklar için belirlenen katsayı ile çarpımı sonucu bulunacak tutarda sınav ücreti ödenir</a:t>
            </a:r>
            <a:r>
              <a:rPr lang="tr-TR" altLang="tr-TR" b="1" dirty="0">
                <a:solidFill>
                  <a:srgbClr val="FF0000"/>
                </a:solidFill>
              </a:rPr>
              <a:t>. </a:t>
            </a:r>
            <a:r>
              <a:rPr lang="tr-TR" altLang="tr-TR" dirty="0"/>
              <a:t>Öğrenci sayısının hesabında küsurlar tama iblağ edilir ve </a:t>
            </a:r>
            <a:r>
              <a:rPr lang="tr-TR" altLang="tr-TR" b="1" dirty="0"/>
              <a:t>500 öğrenciden fazlası dikkate alınmaz.</a:t>
            </a:r>
            <a:r>
              <a:rPr lang="tr-TR" altLang="tr-TR" b="1" dirty="0">
                <a:solidFill>
                  <a:srgbClr val="FF0000"/>
                </a:solidFill>
              </a:rPr>
              <a:t> </a:t>
            </a:r>
            <a:r>
              <a:rPr lang="tr-TR" altLang="tr-TR" u="sng" dirty="0"/>
              <a:t>Ara sınavlar ve bütünleme sınavları için sınav ücreti ödenmez. </a:t>
            </a:r>
            <a:br>
              <a:rPr lang="tr-TR" altLang="tr-TR" u="sng" dirty="0"/>
            </a:br>
            <a:br>
              <a:rPr lang="tr-TR" altLang="tr-TR" dirty="0"/>
            </a:br>
            <a:r>
              <a:rPr lang="tr-TR" altLang="tr-TR" dirty="0"/>
              <a:t>Ek ders ücreti, aşağıdaki göstergelerin Devlet Memurları Kanununa göre aylıklar için belirlenen katsayı ile çarpımından oluşur.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CF295FB-F3CC-4974-85AD-B9398358E3BD}"/>
              </a:ext>
            </a:extLst>
          </p:cNvPr>
          <p:cNvSpPr>
            <a:spLocks noGrp="1"/>
          </p:cNvSpPr>
          <p:nvPr>
            <p:ph idx="1"/>
          </p:nvPr>
        </p:nvSpPr>
        <p:spPr>
          <a:xfrm>
            <a:off x="457200" y="260350"/>
            <a:ext cx="8507288" cy="6264275"/>
          </a:xfrm>
        </p:spPr>
        <p:txBody>
          <a:bodyPr rtlCol="0">
            <a:normAutofit fontScale="70000" lnSpcReduction="20000"/>
          </a:bodyPr>
          <a:lstStyle/>
          <a:p>
            <a:pPr algn="just">
              <a:defRPr/>
            </a:pPr>
            <a:endParaRPr lang="tr-TR" sz="2400" dirty="0"/>
          </a:p>
          <a:p>
            <a:pPr>
              <a:defRPr/>
            </a:pPr>
            <a:r>
              <a:rPr lang="tr-TR" b="1" dirty="0">
                <a:solidFill>
                  <a:schemeClr val="accent1"/>
                </a:solidFill>
                <a:highlight>
                  <a:srgbClr val="FFFF00"/>
                </a:highlight>
              </a:rPr>
              <a:t>H.Ü.Ek Ders Yönergesinde Düzenlenen Lisansüstü Programlarda Özellik Arz Eden Hususlar </a:t>
            </a:r>
          </a:p>
          <a:p>
            <a:pPr>
              <a:defRPr/>
            </a:pPr>
            <a:r>
              <a:rPr lang="tr-TR" b="1" dirty="0">
                <a:highlight>
                  <a:srgbClr val="FF0000"/>
                </a:highlight>
              </a:rPr>
              <a:t>Danışmanlık Ders Yükü (Madde 12)</a:t>
            </a:r>
            <a:endParaRPr lang="tr-TR" dirty="0">
              <a:highlight>
                <a:srgbClr val="FF0000"/>
              </a:highlight>
            </a:endParaRPr>
          </a:p>
          <a:p>
            <a:pPr algn="just">
              <a:defRPr/>
            </a:pPr>
            <a:r>
              <a:rPr lang="tr-TR" b="1" dirty="0"/>
              <a:t> </a:t>
            </a:r>
            <a:r>
              <a:rPr lang="tr-TR" sz="2600" dirty="0"/>
              <a:t>(4) Lisansüstü öğrenci danışmanlığı olan bir öğretim elemanına diğer faaliyetler kapsamında her bir öğrenci için, 1 saat/hafta ders yükü verilir. Tezsiz yüksek lisans programlarında yürütülen dönem projesi danışmanlığı için de aynı şekilde uygulama yapılır. </a:t>
            </a:r>
            <a:r>
              <a:rPr lang="tr-TR" sz="2600" dirty="0">
                <a:highlight>
                  <a:srgbClr val="0000FF"/>
                </a:highlight>
              </a:rPr>
              <a:t>Tezsiz yüksek lisansa dair ek ders ödemesinde dönem projesi danışmanlığı için dikkate alınacak ders yükü, ilgili dönemde tezsiz programda üstlenilen teorik ders yükünden fazla olamaz. Tezsiz yüksek lisans programlarında bahse konu dönemde teorik ders yükü olmayan öğretim elemanlarına dönem projesi danışmanlığı için o dönem ek ders ödemesi yapılmaz. </a:t>
            </a:r>
            <a:r>
              <a:rPr lang="tr-TR" sz="2600" dirty="0"/>
              <a:t>Ayrıca, bir öğretim elemanının lisansüstü eğitimde yürüttüğü tez ve dönem projesi danışmalıklarından kazanabileceği azami ders yükü 10 saat/haftayı geçemez. Özel konular dersi ile aynı mahiyette olmakla birlikte farklı kodlarla ve isimlerle açılan tezle ilgili araştırma çalışmaları ya da doktora yeterlik sınavına hazırlık gibi derslerden dolayı ders yükü/ek ders ücreti belgesi düzenlenmesinde dikkate alınacak haftalık ders yükü hesabında diğer faaliyetler kapsamında ayrıca ders yükü verilmez. </a:t>
            </a:r>
          </a:p>
          <a:p>
            <a:pPr algn="just">
              <a:defRPr/>
            </a:pPr>
            <a:r>
              <a:rPr lang="tr-TR" sz="2600" dirty="0"/>
              <a:t>(5) Tezsiz yüksek lisans ve bilimsel hazırlık programlarında dönem projesine hazırlık ve özel konular dersi kapsamında teorik ders açılamaz. </a:t>
            </a:r>
          </a:p>
          <a:p>
            <a:pPr algn="just">
              <a:defRPr/>
            </a:pPr>
            <a:r>
              <a:rPr lang="tr-TR" sz="2600" dirty="0"/>
              <a:t>(6) Özel konular (uzmanlık alan) dersi sınav yükü değerlendirmesinde dikkate alınmaz ve sınav yüküne dâhil edilmez. </a:t>
            </a:r>
          </a:p>
          <a:p>
            <a:pPr>
              <a:defRPr/>
            </a:pPr>
            <a:endParaRPr lang="tr-TR" dirty="0">
              <a:highlight>
                <a:srgbClr val="FF0000"/>
              </a:highlight>
            </a:endParaRPr>
          </a:p>
          <a:p>
            <a:pPr algn="just">
              <a:defRPr/>
            </a:pPr>
            <a:endParaRPr lang="tr-TR"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007081E-D904-4A84-ACD1-B0F91AF0A00D}"/>
              </a:ext>
            </a:extLst>
          </p:cNvPr>
          <p:cNvSpPr>
            <a:spLocks noGrp="1"/>
          </p:cNvSpPr>
          <p:nvPr>
            <p:ph idx="1"/>
          </p:nvPr>
        </p:nvSpPr>
        <p:spPr>
          <a:xfrm>
            <a:off x="457200" y="260350"/>
            <a:ext cx="8507288" cy="6264275"/>
          </a:xfrm>
        </p:spPr>
        <p:txBody>
          <a:bodyPr rtlCol="0">
            <a:normAutofit/>
          </a:bodyPr>
          <a:lstStyle/>
          <a:p>
            <a:pPr algn="just">
              <a:defRPr/>
            </a:pPr>
            <a:endParaRPr lang="tr-TR" sz="2400" dirty="0"/>
          </a:p>
          <a:p>
            <a:pPr>
              <a:defRPr/>
            </a:pPr>
            <a:r>
              <a:rPr lang="tr-TR" b="1" dirty="0">
                <a:solidFill>
                  <a:schemeClr val="accent1"/>
                </a:solidFill>
                <a:highlight>
                  <a:srgbClr val="FFFF00"/>
                </a:highlight>
              </a:rPr>
              <a:t>H.Ü.Ek Ders Yönergesinde Düzenlenen Lisansüstü Programlarda Özellik Arz Eden Hususlar </a:t>
            </a:r>
          </a:p>
          <a:p>
            <a:pPr>
              <a:defRPr/>
            </a:pPr>
            <a:r>
              <a:rPr lang="tr-TR" b="1" dirty="0">
                <a:highlight>
                  <a:srgbClr val="FF0000"/>
                </a:highlight>
              </a:rPr>
              <a:t>Danışmanlık Ders Yükü (Madde 12)</a:t>
            </a:r>
            <a:endParaRPr lang="tr-TR" dirty="0">
              <a:highlight>
                <a:srgbClr val="FF0000"/>
              </a:highlight>
            </a:endParaRPr>
          </a:p>
          <a:p>
            <a:pPr algn="just">
              <a:defRPr/>
            </a:pPr>
            <a:r>
              <a:rPr lang="tr-TR" b="1" dirty="0"/>
              <a:t> </a:t>
            </a:r>
            <a:r>
              <a:rPr lang="tr-TR" dirty="0"/>
              <a:t>(7) Kayıt yaptırmayan/yenilemeyen/donduran öğrenciler için teze hazırlık, doktora yeterlik sınavına hazırlık ve özel konular dersi açılmaz. Bu öğrencilere dair danışmanlık faaliyeti ek ders ödemelerinde dikkate alınmaz; yalnız aktif dönem öğrencileri için diğer faaliyetler kapsamında ek ders ücreti tahakkuk ettirilir. </a:t>
            </a:r>
          </a:p>
          <a:p>
            <a:pPr algn="just">
              <a:defRPr/>
            </a:pPr>
            <a:r>
              <a:rPr lang="tr-TR" dirty="0"/>
              <a:t>(8) Hafta ve bayram tatili, yarıyıl ve yaz tatillerinde veya normal çalışma saatleri dışında yürütülen tez danışmanlığı ve bu kapsamdaki uzmanlık alan dersleri ile ara sınavlarla ilgili faaliyetler için zamlı ek ders ücreti ödenmez.</a:t>
            </a:r>
          </a:p>
          <a:p>
            <a:pPr>
              <a:defRPr/>
            </a:pPr>
            <a:endParaRPr lang="tr-TR" dirty="0"/>
          </a:p>
          <a:p>
            <a:pPr algn="just">
              <a:defRPr/>
            </a:pPr>
            <a:endParaRPr lang="tr-TR" dirty="0">
              <a:highlight>
                <a:srgbClr val="FF0000"/>
              </a:highlight>
            </a:endParaRPr>
          </a:p>
          <a:p>
            <a:pPr algn="just">
              <a:defRPr/>
            </a:pPr>
            <a:endParaRPr lang="tr-TR"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FAE6629-AA82-4C2B-93AC-CA96CC4006C6}"/>
              </a:ext>
            </a:extLst>
          </p:cNvPr>
          <p:cNvSpPr>
            <a:spLocks noGrp="1"/>
          </p:cNvSpPr>
          <p:nvPr>
            <p:ph idx="1"/>
          </p:nvPr>
        </p:nvSpPr>
        <p:spPr>
          <a:xfrm>
            <a:off x="457200" y="260350"/>
            <a:ext cx="8507288" cy="6264275"/>
          </a:xfrm>
        </p:spPr>
        <p:txBody>
          <a:bodyPr rtlCol="0">
            <a:normAutofit/>
          </a:bodyPr>
          <a:lstStyle/>
          <a:p>
            <a:pPr algn="just">
              <a:defRPr/>
            </a:pPr>
            <a:endParaRPr lang="tr-TR" sz="2400" dirty="0"/>
          </a:p>
          <a:p>
            <a:pPr>
              <a:defRPr/>
            </a:pPr>
            <a:r>
              <a:rPr lang="tr-TR" sz="2400" b="1" dirty="0">
                <a:solidFill>
                  <a:schemeClr val="accent1"/>
                </a:solidFill>
                <a:highlight>
                  <a:srgbClr val="FFFF00"/>
                </a:highlight>
              </a:rPr>
              <a:t>H.Ü.Ek Ders Yönergesinde Düzenlenen Lisansüstü Programlarda Özellik Arz Eden Hususlar </a:t>
            </a:r>
          </a:p>
          <a:p>
            <a:pPr algn="just">
              <a:defRPr/>
            </a:pPr>
            <a:r>
              <a:rPr lang="tr-TR" b="1" dirty="0">
                <a:highlight>
                  <a:srgbClr val="FF0000"/>
                </a:highlight>
              </a:rPr>
              <a:t>Tezsiz Yüksek Lisans Programlarında Öğrencilerden Alınacak Ücretler ile Öğretim Elemanlarına Ödenecek Ek Ders ve Sınav Ücretleri </a:t>
            </a:r>
            <a:endParaRPr lang="tr-TR" dirty="0">
              <a:highlight>
                <a:srgbClr val="FF0000"/>
              </a:highlight>
            </a:endParaRPr>
          </a:p>
          <a:p>
            <a:pPr algn="just">
              <a:defRPr/>
            </a:pPr>
            <a:r>
              <a:rPr lang="tr-TR" dirty="0"/>
              <a:t>Madde-13 (3) Tezsiz yüksek lisans programlarında fiilen ders veren öğretim üyelerine ödenecek ek ders ücreti, 2914 sayılı Yükseköğretim Personel Kanununun 11’inci maddesi (son fıkrasının ilk cümlesi hariç) ve 19/11/1992 tarihli ve 3843 sayılı Kanunun 10’uncu maddesi hükümleri dikkate alınarak 2914 sayılı Yükseköğretim Personel Kanununun 11’inci maddesinin dördüncü fıkrasında akademik </a:t>
            </a:r>
            <a:r>
              <a:rPr lang="tr-TR" dirty="0" err="1"/>
              <a:t>ünvanlar</a:t>
            </a:r>
            <a:r>
              <a:rPr lang="tr-TR" dirty="0"/>
              <a:t> itibarıyla öngörülen ek ders ücretinin her halükarda on (10) katını, sınav ücreti ise aynı maddede ön görülen sınav ücretinin beş (5) katını geçemez. </a:t>
            </a:r>
          </a:p>
          <a:p>
            <a:pPr algn="just">
              <a:defRPr/>
            </a:pPr>
            <a:endParaRPr lang="tr-TR" dirty="0">
              <a:highlight>
                <a:srgbClr val="FF0000"/>
              </a:highlight>
            </a:endParaRPr>
          </a:p>
          <a:p>
            <a:pPr algn="just">
              <a:defRPr/>
            </a:pPr>
            <a:endParaRPr lang="tr-TR"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58ECFB2-DA13-4C4A-B9D0-C31ED27D696D}"/>
              </a:ext>
            </a:extLst>
          </p:cNvPr>
          <p:cNvSpPr>
            <a:spLocks noGrp="1"/>
          </p:cNvSpPr>
          <p:nvPr>
            <p:ph idx="1"/>
          </p:nvPr>
        </p:nvSpPr>
        <p:spPr>
          <a:xfrm>
            <a:off x="457200" y="260350"/>
            <a:ext cx="8507288" cy="6264275"/>
          </a:xfrm>
        </p:spPr>
        <p:txBody>
          <a:bodyPr rtlCol="0">
            <a:normAutofit/>
          </a:bodyPr>
          <a:lstStyle/>
          <a:p>
            <a:pPr algn="just">
              <a:defRPr/>
            </a:pPr>
            <a:endParaRPr lang="tr-TR" sz="2400" dirty="0"/>
          </a:p>
          <a:p>
            <a:pPr>
              <a:defRPr/>
            </a:pPr>
            <a:r>
              <a:rPr lang="tr-TR" b="1" dirty="0">
                <a:solidFill>
                  <a:schemeClr val="accent1"/>
                </a:solidFill>
                <a:highlight>
                  <a:srgbClr val="FFFF00"/>
                </a:highlight>
              </a:rPr>
              <a:t>H.Ü.Ek Ders Yönergesinde Düzenlenen Lisansüstü Programlarda Özellik Arz Eden Hususlar </a:t>
            </a:r>
          </a:p>
          <a:p>
            <a:pPr algn="just">
              <a:defRPr/>
            </a:pPr>
            <a:r>
              <a:rPr lang="tr-TR" b="1" dirty="0">
                <a:highlight>
                  <a:srgbClr val="FF0000"/>
                </a:highlight>
              </a:rPr>
              <a:t>Tezsiz Yüksek Lisans Programlarında Öğretim Elemanlarına Ödenecek Ek Ders ve Sınav Ücretleri </a:t>
            </a:r>
            <a:endParaRPr lang="tr-TR" dirty="0">
              <a:highlight>
                <a:srgbClr val="FF0000"/>
              </a:highlight>
            </a:endParaRPr>
          </a:p>
          <a:p>
            <a:pPr algn="just">
              <a:defRPr/>
            </a:pPr>
            <a:r>
              <a:rPr lang="tr-TR" dirty="0"/>
              <a:t>Madde-13(5) 2547 Yükseköğretim Kanununun Ek 27’inci maddesi uyarınca açılan Tezsiz yüksek lisans programlarında fiilen ders veren öğretim görevlilerine ödenecek ek ders ücreti, 2914 sayılı Yükseköğretim Personel Kanununun 11’inci maddesi, 3843 sayılı Kanunun 10’uncu maddesi hükümleri ve yürürlükte bulunan diğer düzenlemeler de dikkate alınarak </a:t>
            </a:r>
            <a:r>
              <a:rPr lang="tr-TR" dirty="0">
                <a:highlight>
                  <a:srgbClr val="FF0000"/>
                </a:highlight>
              </a:rPr>
              <a:t>2914 sayılı Kanunun 11’inci maddesinin dördüncü fıkrasında akademik </a:t>
            </a:r>
            <a:r>
              <a:rPr lang="tr-TR" dirty="0" err="1">
                <a:highlight>
                  <a:srgbClr val="FF0000"/>
                </a:highlight>
              </a:rPr>
              <a:t>ünvanlar</a:t>
            </a:r>
            <a:r>
              <a:rPr lang="tr-TR" dirty="0">
                <a:highlight>
                  <a:srgbClr val="FF0000"/>
                </a:highlight>
              </a:rPr>
              <a:t> itibarıyla öngörülen ek ders ücretinin her halükarda 3,2 katını, sınav ücreti ise aynı maddede ön görülen sınav ücretinin 2 katını geçemez</a:t>
            </a:r>
            <a:r>
              <a:rPr lang="tr-TR" dirty="0"/>
              <a:t>. </a:t>
            </a:r>
            <a:r>
              <a:rPr lang="tr-TR" dirty="0">
                <a:highlight>
                  <a:srgbClr val="0000FF"/>
                </a:highlight>
              </a:rPr>
              <a:t>2547 sayılı Yükseköğretim Kanununun 44/e maddesi uyarınca açılan uzaktan eğitim tezsiz yüksek lisans programlarında öğretim görevlilerine de diğer öğretim elemanları için belirlenen katlar aynen uygulanır.</a:t>
            </a:r>
          </a:p>
          <a:p>
            <a:pPr algn="just">
              <a:defRPr/>
            </a:pPr>
            <a:endParaRPr lang="tr-TR"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2AD94C8-636E-4189-AA40-9F0CF8FC5CB2}"/>
              </a:ext>
            </a:extLst>
          </p:cNvPr>
          <p:cNvSpPr>
            <a:spLocks noGrp="1"/>
          </p:cNvSpPr>
          <p:nvPr>
            <p:ph idx="1"/>
          </p:nvPr>
        </p:nvSpPr>
        <p:spPr>
          <a:xfrm>
            <a:off x="457200" y="260350"/>
            <a:ext cx="8507288" cy="6264275"/>
          </a:xfrm>
        </p:spPr>
        <p:txBody>
          <a:bodyPr rtlCol="0">
            <a:normAutofit/>
          </a:bodyPr>
          <a:lstStyle/>
          <a:p>
            <a:pPr algn="just">
              <a:defRPr/>
            </a:pPr>
            <a:endParaRPr lang="tr-TR" sz="2400" dirty="0"/>
          </a:p>
          <a:p>
            <a:pPr>
              <a:defRPr/>
            </a:pPr>
            <a:r>
              <a:rPr lang="tr-TR" b="1" dirty="0">
                <a:solidFill>
                  <a:schemeClr val="accent1"/>
                </a:solidFill>
                <a:highlight>
                  <a:srgbClr val="FFFF00"/>
                </a:highlight>
              </a:rPr>
              <a:t>H.Ü.Ek Ders Yönergesinde Düzenlenen Lisansüstü Programlarda Özellik Arz Eden Hususlar </a:t>
            </a:r>
          </a:p>
          <a:p>
            <a:pPr>
              <a:defRPr/>
            </a:pPr>
            <a:r>
              <a:rPr lang="tr-TR" b="1" dirty="0">
                <a:highlight>
                  <a:srgbClr val="FF0000"/>
                </a:highlight>
              </a:rPr>
              <a:t>Lisansüstü Programlarla İlgili Diğer Hükümler </a:t>
            </a:r>
            <a:endParaRPr lang="tr-TR" dirty="0">
              <a:highlight>
                <a:srgbClr val="FF0000"/>
              </a:highlight>
            </a:endParaRPr>
          </a:p>
          <a:p>
            <a:pPr algn="just">
              <a:defRPr/>
            </a:pPr>
            <a:r>
              <a:rPr lang="tr-TR" b="1" dirty="0"/>
              <a:t>MADDE 14- </a:t>
            </a:r>
            <a:r>
              <a:rPr lang="tr-TR" dirty="0">
                <a:highlight>
                  <a:srgbClr val="0000FF"/>
                </a:highlight>
              </a:rPr>
              <a:t>(1) Tezsiz yüksek lisans programlarında zorunlu dersler haricinde en çok beş (5) öğrenci tarafından seçilen dersler, enstitü yönetim kurulunun uygun görmesi halinde, ilgili dönem için kapatılır. </a:t>
            </a:r>
          </a:p>
          <a:p>
            <a:pPr algn="just">
              <a:defRPr/>
            </a:pPr>
            <a:r>
              <a:rPr lang="tr-TR" dirty="0"/>
              <a:t>(3) </a:t>
            </a:r>
            <a:r>
              <a:rPr lang="tr-TR" dirty="0">
                <a:highlight>
                  <a:srgbClr val="0000FF"/>
                </a:highlight>
              </a:rPr>
              <a:t>Enstitü Yönetim Kurulu kararı olmaksızın sistem tarafından danışman olarak atanan ana bilim dalı başkanlarına tez ve dönem projesi danışmanlığından dolayı ek ders ücreti ödenmez. </a:t>
            </a:r>
          </a:p>
          <a:p>
            <a:pPr algn="just">
              <a:defRPr/>
            </a:pPr>
            <a:r>
              <a:rPr lang="tr-TR" dirty="0">
                <a:highlight>
                  <a:srgbClr val="0000FF"/>
                </a:highlight>
              </a:rPr>
              <a:t>(4) Tez danışmanlığı ve dönem projesi danışmanlığı dışında öğretim elemanlarına öğrencilerin ders alma işleminin onayı gibi danışmanlık görevi nedeniyle farklı kodlarla ders girişi/beyanı yapılamaz ve ek ders ücreti ödenmez. </a:t>
            </a:r>
          </a:p>
          <a:p>
            <a:pPr algn="just">
              <a:defRPr/>
            </a:pPr>
            <a:endParaRPr lang="tr-TR"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C2C1BC4-7C2B-4CD8-8EE9-27DF38FF9427}"/>
              </a:ext>
            </a:extLst>
          </p:cNvPr>
          <p:cNvSpPr>
            <a:spLocks noGrp="1"/>
          </p:cNvSpPr>
          <p:nvPr>
            <p:ph idx="1"/>
          </p:nvPr>
        </p:nvSpPr>
        <p:spPr>
          <a:xfrm>
            <a:off x="457200" y="260350"/>
            <a:ext cx="8507288" cy="6264275"/>
          </a:xfrm>
        </p:spPr>
        <p:txBody>
          <a:bodyPr rtlCol="0">
            <a:normAutofit fontScale="92500" lnSpcReduction="20000"/>
          </a:bodyPr>
          <a:lstStyle/>
          <a:p>
            <a:pPr algn="just">
              <a:defRPr/>
            </a:pPr>
            <a:endParaRPr lang="tr-TR" sz="2400" dirty="0"/>
          </a:p>
          <a:p>
            <a:pPr>
              <a:defRPr/>
            </a:pPr>
            <a:r>
              <a:rPr lang="tr-TR" b="1" dirty="0">
                <a:solidFill>
                  <a:schemeClr val="accent1"/>
                </a:solidFill>
                <a:highlight>
                  <a:srgbClr val="FFFF00"/>
                </a:highlight>
              </a:rPr>
              <a:t>H.Ü.Ek Ders Yönergesinde Düzenlenen Lisansüstü Programlarda Özellik Arz Eden Hususlar </a:t>
            </a:r>
          </a:p>
          <a:p>
            <a:pPr>
              <a:defRPr/>
            </a:pPr>
            <a:r>
              <a:rPr lang="tr-TR" b="1" dirty="0">
                <a:highlight>
                  <a:srgbClr val="FF0000"/>
                </a:highlight>
              </a:rPr>
              <a:t>Lisansüstü Programlarla İlgili Diğer Hükümler </a:t>
            </a:r>
            <a:endParaRPr lang="tr-TR" dirty="0">
              <a:highlight>
                <a:srgbClr val="FF0000"/>
              </a:highlight>
            </a:endParaRPr>
          </a:p>
          <a:p>
            <a:pPr algn="just">
              <a:defRPr/>
            </a:pPr>
            <a:r>
              <a:rPr lang="tr-TR" b="1" dirty="0"/>
              <a:t>MADDE 14- </a:t>
            </a:r>
            <a:r>
              <a:rPr lang="tr-TR" dirty="0"/>
              <a:t>(5) Tıpta ve Diş Hekimliğinde Uzmanlık Eğitimi Yönetmeliği uyarınca tıp ve diş hekimliği fakülteleri bünyesinde yürütülen uzmanlık eğitimlerinde, uzmanlık eğitim programı ve anabilim dalı akademik kurulu tarafından kabul edilip tıp ve diş hekimliği fakültesi dekanlıklarına bildirilen haftalık ders programı esas alınır. Tıp ve diş hekimliği fakültelerinde yürütülen uzmanlık eğitim programlarında ilgili birim eğitim sorumlusunun kararı ile tez danışmanı olarak atanan öğretim elemanlarının özel konular (uzmanlık alan) dersinden alacağı haftalık teorik ders yükü doktora/sanatta </a:t>
            </a:r>
            <a:r>
              <a:rPr lang="tr-TR" dirty="0">
                <a:highlight>
                  <a:srgbClr val="FF0000"/>
                </a:highlight>
              </a:rPr>
              <a:t>yeterlik programlarında olduğu gibi beş (5) saati aşamaz</a:t>
            </a:r>
            <a:r>
              <a:rPr lang="tr-TR" dirty="0"/>
              <a:t>. Uzmanlık eğitiminde öğrenci danışmanlığı olan bir öğretim elemanına diğer faaliyetler kapsamında da </a:t>
            </a:r>
            <a:r>
              <a:rPr lang="tr-TR" dirty="0">
                <a:highlight>
                  <a:srgbClr val="FF0000"/>
                </a:highlight>
              </a:rPr>
              <a:t>her bir öğrenci için, 1 saat/hafta ders yükü verilir</a:t>
            </a:r>
            <a:r>
              <a:rPr lang="tr-TR" dirty="0"/>
              <a:t>. Bu şekilde bir öğretim elemanının uzmanlık eğitiminde yürüttüğü danışmalıklar da dahil diğer faaliyetler kapsamında kazanabileceği azami ders yükü 10 saat/haftayı geçemez. </a:t>
            </a:r>
          </a:p>
          <a:p>
            <a:pPr algn="just">
              <a:defRPr/>
            </a:pPr>
            <a:r>
              <a:rPr lang="tr-TR" dirty="0"/>
              <a:t>Tıp ve Diş Hekimliği Fakültelerinde yürütülen uzmanlık eğitim programlarında ilgili birim eğitim sorumlusunun kararı ile tez danışmanı olarak atanan öğretim elemanlarına uzmanlık alan dersleri de dahil güz ve bahar dönemi dışındaki dönemlerde verilen dersler için de ek ders ücreti ödenir.</a:t>
            </a:r>
          </a:p>
          <a:p>
            <a:pPr algn="just">
              <a:defRPr/>
            </a:pPr>
            <a:endParaRPr lang="tr-TR"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F638C40-AC72-473E-A2C4-A4B34D2F51D6}"/>
              </a:ext>
            </a:extLst>
          </p:cNvPr>
          <p:cNvSpPr>
            <a:spLocks noGrp="1"/>
          </p:cNvSpPr>
          <p:nvPr>
            <p:ph idx="1"/>
          </p:nvPr>
        </p:nvSpPr>
        <p:spPr>
          <a:xfrm>
            <a:off x="457200" y="260350"/>
            <a:ext cx="8229600" cy="6264275"/>
          </a:xfrm>
        </p:spPr>
        <p:txBody>
          <a:bodyPr rtlCol="0">
            <a:normAutofit/>
          </a:bodyPr>
          <a:lstStyle/>
          <a:p>
            <a:pPr algn="just" eaLnBrk="1" fontAlgn="auto" hangingPunct="1">
              <a:spcAft>
                <a:spcPts val="0"/>
              </a:spcAft>
              <a:buClr>
                <a:schemeClr val="accent1">
                  <a:lumMod val="60000"/>
                  <a:lumOff val="40000"/>
                </a:schemeClr>
              </a:buClr>
              <a:buFont typeface="Arial" panose="020B0604020202020204" pitchFamily="34" charset="0"/>
              <a:buChar char="•"/>
              <a:defRPr/>
            </a:pPr>
            <a:r>
              <a:rPr lang="tr-TR" sz="1800" b="1" dirty="0"/>
              <a:t>ÖRNEK 1- </a:t>
            </a:r>
            <a:r>
              <a:rPr lang="tr-TR" sz="1800" dirty="0"/>
              <a:t>Normal örgün öğretimde 2 saat teorik ders veren ve 6 saat teorik ders dışı faaliyette bulunan , ikinci öğretimde de 8 saat teorik ders veren ve 8 saat teorik ders dışı faaliyette bulunan bir doçente 10 saat olan haftalık zorunlu ders yükünün normal örgün öğretimden 2 saat teorik ders, 6 saat teorik ders dışı faaliyet ve ikinci öğretimden de 2 saat teorik ders ile doldurulmasından sonra, ikinci öğretimde 6 saat teorik ders ve 4 saat teorik ders dışı faaliyet için ilgili mevzuata göre  ek ders ücreti ödenecek, ikinci öğretimden kalan 4 saat teorik ders dışı faaliyet için hiçbir suretle ek ders ücreti ödenmeyecektir.  </a:t>
            </a:r>
          </a:p>
          <a:p>
            <a:pPr eaLnBrk="1" fontAlgn="auto" hangingPunct="1">
              <a:spcAft>
                <a:spcPts val="0"/>
              </a:spcAft>
              <a:buClr>
                <a:schemeClr val="accent1">
                  <a:lumMod val="60000"/>
                  <a:lumOff val="40000"/>
                </a:schemeClr>
              </a:buClr>
              <a:buFont typeface="Wingdings 3" charset="2"/>
              <a:buChar char=""/>
              <a:defRPr/>
            </a:pPr>
            <a:r>
              <a:rPr lang="tr-TR" sz="1800" dirty="0"/>
              <a:t>Doçent Kadrosunda Bulunan Öğretim Üyesi İçin:</a:t>
            </a:r>
          </a:p>
          <a:p>
            <a:pPr marL="0" indent="0" eaLnBrk="1" fontAlgn="auto" hangingPunct="1">
              <a:spcAft>
                <a:spcPts val="0"/>
              </a:spcAft>
              <a:buClr>
                <a:schemeClr val="accent1">
                  <a:lumMod val="60000"/>
                  <a:lumOff val="40000"/>
                </a:schemeClr>
              </a:buClr>
              <a:buFontTx/>
              <a:buNone/>
              <a:defRPr/>
            </a:pPr>
            <a:r>
              <a:rPr lang="tr-TR" sz="1800" dirty="0"/>
              <a:t>                                  NÖ                    İÖ</a:t>
            </a:r>
          </a:p>
          <a:p>
            <a:pPr marL="0" indent="0" eaLnBrk="1" fontAlgn="auto" hangingPunct="1">
              <a:spcAft>
                <a:spcPts val="0"/>
              </a:spcAft>
              <a:buClr>
                <a:schemeClr val="accent1">
                  <a:lumMod val="60000"/>
                  <a:lumOff val="40000"/>
                </a:schemeClr>
              </a:buClr>
              <a:buFontTx/>
              <a:buNone/>
              <a:defRPr/>
            </a:pPr>
            <a:r>
              <a:rPr lang="tr-TR" sz="1800" dirty="0"/>
              <a:t>Teorik                         2                       8</a:t>
            </a:r>
          </a:p>
          <a:p>
            <a:pPr marL="0" indent="0" eaLnBrk="1" fontAlgn="auto" hangingPunct="1">
              <a:spcAft>
                <a:spcPts val="0"/>
              </a:spcAft>
              <a:buClr>
                <a:schemeClr val="accent1">
                  <a:lumMod val="60000"/>
                  <a:lumOff val="40000"/>
                </a:schemeClr>
              </a:buClr>
              <a:buFontTx/>
              <a:buNone/>
              <a:defRPr/>
            </a:pPr>
            <a:r>
              <a:rPr lang="tr-TR" sz="1800" dirty="0"/>
              <a:t>Diğer faaliyet              6                      8</a:t>
            </a:r>
          </a:p>
          <a:p>
            <a:pPr marL="0" indent="0" eaLnBrk="1" fontAlgn="auto" hangingPunct="1">
              <a:spcAft>
                <a:spcPts val="0"/>
              </a:spcAft>
              <a:buClr>
                <a:schemeClr val="accent1">
                  <a:lumMod val="60000"/>
                  <a:lumOff val="40000"/>
                </a:schemeClr>
              </a:buClr>
              <a:buFontTx/>
              <a:buNone/>
              <a:defRPr/>
            </a:pPr>
            <a:r>
              <a:rPr lang="tr-TR" sz="1800" dirty="0"/>
              <a:t>Maaş Karşılığı = NÖ (2 saat TD+6 saat DF) + İÖ ( 2 saat TD)=10 saat</a:t>
            </a:r>
          </a:p>
          <a:p>
            <a:pPr marL="0" indent="0" eaLnBrk="1" fontAlgn="auto" hangingPunct="1">
              <a:spcAft>
                <a:spcPts val="0"/>
              </a:spcAft>
              <a:buClr>
                <a:schemeClr val="accent1">
                  <a:lumMod val="60000"/>
                  <a:lumOff val="40000"/>
                </a:schemeClr>
              </a:buClr>
              <a:buFontTx/>
              <a:buNone/>
              <a:defRPr/>
            </a:pPr>
            <a:r>
              <a:rPr lang="tr-TR" sz="1800" dirty="0"/>
              <a:t>Ücretli Kısmı    = İÖ ( 6 saat TD, 4 saat DF) </a:t>
            </a:r>
          </a:p>
          <a:p>
            <a:pPr marL="0" indent="0" eaLnBrk="1" fontAlgn="auto" hangingPunct="1">
              <a:spcAft>
                <a:spcPts val="0"/>
              </a:spcAft>
              <a:buClr>
                <a:schemeClr val="accent1">
                  <a:lumMod val="60000"/>
                  <a:lumOff val="40000"/>
                </a:schemeClr>
              </a:buClr>
              <a:buFontTx/>
              <a:buNone/>
              <a:defRPr/>
            </a:pPr>
            <a:endParaRPr lang="tr-TR" sz="1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22382E4-D886-4591-BE1E-D8FF7C1C3EFF}"/>
              </a:ext>
            </a:extLst>
          </p:cNvPr>
          <p:cNvSpPr>
            <a:spLocks noGrp="1"/>
          </p:cNvSpPr>
          <p:nvPr>
            <p:ph idx="1"/>
          </p:nvPr>
        </p:nvSpPr>
        <p:spPr>
          <a:xfrm>
            <a:off x="457200" y="476250"/>
            <a:ext cx="8229600" cy="5976938"/>
          </a:xfrm>
        </p:spPr>
        <p:txBody>
          <a:bodyPr rtlCol="0">
            <a:normAutofit/>
          </a:bodyPr>
          <a:lstStyle/>
          <a:p>
            <a:pPr algn="just" eaLnBrk="1" fontAlgn="auto" hangingPunct="1">
              <a:spcAft>
                <a:spcPts val="0"/>
              </a:spcAft>
              <a:buClr>
                <a:schemeClr val="accent1">
                  <a:lumMod val="60000"/>
                  <a:lumOff val="40000"/>
                </a:schemeClr>
              </a:buClr>
              <a:buFont typeface="Wingdings 3" charset="2"/>
              <a:buChar char=""/>
              <a:defRPr/>
            </a:pPr>
            <a:r>
              <a:rPr lang="tr-TR" sz="1800" b="1" dirty="0"/>
              <a:t>ÖRNEK 2- </a:t>
            </a:r>
            <a:r>
              <a:rPr lang="tr-TR" sz="1800" dirty="0"/>
              <a:t>Normal örgün öğretimde 4 saat teorik ders veren, ikinci öğretimde de 18 saat teorik ders veren ve 8 saat teorik ders dışı faaliyette bulunan profesöre, 10 saat olan haftalık zorunlu ders yükünün normal örgün öğretimde verdiği 4 saat teorik ders ve ikinci öğretimde verdiği 6 saat teorik ders ile tamamlanmasından sonra,</a:t>
            </a:r>
            <a:r>
              <a:rPr lang="tr-TR" sz="1800" dirty="0">
                <a:solidFill>
                  <a:srgbClr val="FF0000"/>
                </a:solidFill>
              </a:rPr>
              <a:t> </a:t>
            </a:r>
            <a:r>
              <a:rPr lang="tr-TR" sz="1800" dirty="0">
                <a:highlight>
                  <a:srgbClr val="FF00FF"/>
                </a:highlight>
              </a:rPr>
              <a:t>İÖ toplam 10 saati geçemeyeceğinden ilgiliye 6 saati maaş karşılığına giden  İÖ için azami 4 saat Teorik  ek ders ücreti </a:t>
            </a:r>
            <a:r>
              <a:rPr lang="tr-TR" sz="1800" dirty="0" err="1">
                <a:highlight>
                  <a:srgbClr val="FF00FF"/>
                </a:highlight>
              </a:rPr>
              <a:t>ödenir.Burada</a:t>
            </a:r>
            <a:r>
              <a:rPr lang="tr-TR" sz="1800" dirty="0">
                <a:highlight>
                  <a:srgbClr val="FF00FF"/>
                </a:highlight>
              </a:rPr>
              <a:t> İÖ de fazladan yüklenilen  8 saatlik Teorik ve 8 saatlik diğer faaliyet için  </a:t>
            </a:r>
            <a:r>
              <a:rPr lang="tr-TR" sz="1800" dirty="0"/>
              <a:t>ikinci öğretimde hiçbir suretle ek ders ücreti ödenmeyecektir. </a:t>
            </a:r>
          </a:p>
          <a:p>
            <a:pPr marL="0" indent="0" eaLnBrk="1" fontAlgn="auto" hangingPunct="1">
              <a:spcAft>
                <a:spcPts val="0"/>
              </a:spcAft>
              <a:buClr>
                <a:schemeClr val="accent1">
                  <a:lumMod val="60000"/>
                  <a:lumOff val="40000"/>
                </a:schemeClr>
              </a:buClr>
              <a:buFontTx/>
              <a:buNone/>
              <a:defRPr/>
            </a:pPr>
            <a:r>
              <a:rPr lang="tr-TR" sz="1800" dirty="0"/>
              <a:t>Profesör Kadrosunda Bulunan Öğretim Üyesi İçin</a:t>
            </a:r>
          </a:p>
          <a:p>
            <a:pPr marL="0" indent="0" eaLnBrk="1" fontAlgn="auto" hangingPunct="1">
              <a:spcAft>
                <a:spcPts val="0"/>
              </a:spcAft>
              <a:buClr>
                <a:schemeClr val="accent1">
                  <a:lumMod val="60000"/>
                  <a:lumOff val="40000"/>
                </a:schemeClr>
              </a:buClr>
              <a:buFontTx/>
              <a:buNone/>
              <a:defRPr/>
            </a:pPr>
            <a:r>
              <a:rPr lang="tr-TR" sz="1800" dirty="0"/>
              <a:t>                                  NÖ                    İÖ</a:t>
            </a:r>
          </a:p>
          <a:p>
            <a:pPr marL="0" indent="0" eaLnBrk="1" fontAlgn="auto" hangingPunct="1">
              <a:spcAft>
                <a:spcPts val="0"/>
              </a:spcAft>
              <a:buClr>
                <a:schemeClr val="accent1">
                  <a:lumMod val="60000"/>
                  <a:lumOff val="40000"/>
                </a:schemeClr>
              </a:buClr>
              <a:buFontTx/>
              <a:buNone/>
              <a:defRPr/>
            </a:pPr>
            <a:r>
              <a:rPr lang="tr-TR" sz="1800" dirty="0"/>
              <a:t>Teorik                        4                       18</a:t>
            </a:r>
          </a:p>
          <a:p>
            <a:pPr marL="0" indent="0" eaLnBrk="1" fontAlgn="auto" hangingPunct="1">
              <a:spcAft>
                <a:spcPts val="0"/>
              </a:spcAft>
              <a:buClr>
                <a:schemeClr val="accent1">
                  <a:lumMod val="60000"/>
                  <a:lumOff val="40000"/>
                </a:schemeClr>
              </a:buClr>
              <a:buFontTx/>
              <a:buNone/>
              <a:defRPr/>
            </a:pPr>
            <a:r>
              <a:rPr lang="tr-TR" sz="1800" dirty="0"/>
              <a:t>Diğer faaliyet             0                         8</a:t>
            </a:r>
          </a:p>
          <a:p>
            <a:pPr marL="0" indent="0" eaLnBrk="1" fontAlgn="auto" hangingPunct="1">
              <a:spcAft>
                <a:spcPts val="0"/>
              </a:spcAft>
              <a:buClr>
                <a:schemeClr val="accent1">
                  <a:lumMod val="60000"/>
                  <a:lumOff val="40000"/>
                </a:schemeClr>
              </a:buClr>
              <a:buFontTx/>
              <a:buNone/>
              <a:defRPr/>
            </a:pPr>
            <a:r>
              <a:rPr lang="tr-TR" sz="1800" dirty="0"/>
              <a:t>Maaş Karşılığı = NÖ (4 saat TD) + İÖ ( 6 saat TD)=10 saat</a:t>
            </a:r>
          </a:p>
          <a:p>
            <a:pPr marL="0" indent="0" eaLnBrk="1" fontAlgn="auto" hangingPunct="1">
              <a:spcAft>
                <a:spcPts val="0"/>
              </a:spcAft>
              <a:buClr>
                <a:schemeClr val="accent1">
                  <a:lumMod val="60000"/>
                  <a:lumOff val="40000"/>
                </a:schemeClr>
              </a:buClr>
              <a:buFontTx/>
              <a:buNone/>
              <a:defRPr/>
            </a:pPr>
            <a:r>
              <a:rPr lang="tr-TR" sz="1800" dirty="0"/>
              <a:t>Ücretli Kısmı    = İÖ ( 4 saat 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D150924-AD1C-43FD-A360-F3A9E029CAE5}"/>
              </a:ext>
            </a:extLst>
          </p:cNvPr>
          <p:cNvSpPr>
            <a:spLocks noGrp="1"/>
          </p:cNvSpPr>
          <p:nvPr>
            <p:ph idx="1"/>
          </p:nvPr>
        </p:nvSpPr>
        <p:spPr>
          <a:xfrm>
            <a:off x="457200" y="333375"/>
            <a:ext cx="8229600" cy="6119813"/>
          </a:xfrm>
        </p:spPr>
        <p:txBody>
          <a:bodyPr rtlCol="0">
            <a:normAutofit/>
          </a:bodyPr>
          <a:lstStyle/>
          <a:p>
            <a:pPr algn="just" eaLnBrk="1" fontAlgn="auto" hangingPunct="1">
              <a:spcAft>
                <a:spcPts val="0"/>
              </a:spcAft>
              <a:buClr>
                <a:schemeClr val="accent1">
                  <a:lumMod val="60000"/>
                  <a:lumOff val="40000"/>
                </a:schemeClr>
              </a:buClr>
              <a:buFont typeface="Wingdings 3" charset="2"/>
              <a:buChar char=""/>
              <a:defRPr/>
            </a:pPr>
            <a:r>
              <a:rPr lang="tr-TR" sz="1800" b="1" dirty="0"/>
              <a:t>ÖRNEK 3- </a:t>
            </a:r>
            <a:r>
              <a:rPr lang="tr-TR" sz="1800" dirty="0"/>
              <a:t>Normal örgün öğretimde 4 saat teorik ders veren, 8 saat teorik ders dışı faaliyeti bulunan bir profesörün, ikinci öğretimde de 6 saat teorik dersi ile 2 saat teorik ders dışı faaliyeti bulunmaktadır. Bu öğretim üyesine, 10 saat olan zorunlu ders yükü normal örgün öğretimde verdiği </a:t>
            </a:r>
            <a:r>
              <a:rPr lang="tr-TR" sz="1800" b="1" u="sng" dirty="0"/>
              <a:t>4 saat teorik, 6 saat teorik ders dışındaki faaliyetleri ile doldurulduktan sonra, </a:t>
            </a:r>
            <a:r>
              <a:rPr lang="tr-TR" sz="1800" dirty="0"/>
              <a:t>normal örgün öğretimden kalan (8–6=) 2 saat teorik ders dışındaki faaliyetleri için, ikinci öğretimden ise 6 saat teorik dersi ve 2 saat diğer faaliyet için ek ders ücreti ödenecektir. Profesör Kadrosunda Bulunan Öğretim Üyesi İçin</a:t>
            </a:r>
          </a:p>
          <a:p>
            <a:pPr marL="0" indent="0" eaLnBrk="1" fontAlgn="auto" hangingPunct="1">
              <a:spcAft>
                <a:spcPts val="0"/>
              </a:spcAft>
              <a:buClr>
                <a:schemeClr val="accent1">
                  <a:lumMod val="60000"/>
                  <a:lumOff val="40000"/>
                </a:schemeClr>
              </a:buClr>
              <a:buFontTx/>
              <a:buNone/>
              <a:defRPr/>
            </a:pPr>
            <a:r>
              <a:rPr lang="tr-TR" sz="1800" dirty="0"/>
              <a:t>                                     NÖ                     İÖ</a:t>
            </a:r>
          </a:p>
          <a:p>
            <a:pPr marL="0" indent="0" eaLnBrk="1" fontAlgn="auto" hangingPunct="1">
              <a:spcAft>
                <a:spcPts val="0"/>
              </a:spcAft>
              <a:buClr>
                <a:schemeClr val="accent1">
                  <a:lumMod val="60000"/>
                  <a:lumOff val="40000"/>
                </a:schemeClr>
              </a:buClr>
              <a:buFontTx/>
              <a:buNone/>
              <a:defRPr/>
            </a:pPr>
            <a:r>
              <a:rPr lang="tr-TR" sz="1800" dirty="0"/>
              <a:t>   Teorik                          4                        6</a:t>
            </a:r>
          </a:p>
          <a:p>
            <a:pPr marL="0" indent="0" eaLnBrk="1" fontAlgn="auto" hangingPunct="1">
              <a:spcAft>
                <a:spcPts val="0"/>
              </a:spcAft>
              <a:buClr>
                <a:schemeClr val="accent1">
                  <a:lumMod val="60000"/>
                  <a:lumOff val="40000"/>
                </a:schemeClr>
              </a:buClr>
              <a:buFontTx/>
              <a:buNone/>
              <a:defRPr/>
            </a:pPr>
            <a:r>
              <a:rPr lang="tr-TR" sz="1800" dirty="0"/>
              <a:t>   Diğer faaliyet             8                        2</a:t>
            </a:r>
          </a:p>
          <a:p>
            <a:pPr marL="0" indent="0" eaLnBrk="1" fontAlgn="auto" hangingPunct="1">
              <a:spcAft>
                <a:spcPts val="0"/>
              </a:spcAft>
              <a:buClr>
                <a:schemeClr val="accent1">
                  <a:lumMod val="60000"/>
                  <a:lumOff val="40000"/>
                </a:schemeClr>
              </a:buClr>
              <a:buFontTx/>
              <a:buNone/>
              <a:defRPr/>
            </a:pPr>
            <a:r>
              <a:rPr lang="tr-TR" sz="1800" dirty="0"/>
              <a:t>   Maaş Karşılığı = NÖ (4 saat Teorik+6 Diğer faaliyet) =10 saat</a:t>
            </a:r>
          </a:p>
          <a:p>
            <a:pPr marL="0" indent="0" eaLnBrk="1" fontAlgn="auto" hangingPunct="1">
              <a:spcAft>
                <a:spcPts val="0"/>
              </a:spcAft>
              <a:buClr>
                <a:schemeClr val="accent1">
                  <a:lumMod val="60000"/>
                  <a:lumOff val="40000"/>
                </a:schemeClr>
              </a:buClr>
              <a:buFontTx/>
              <a:buNone/>
              <a:defRPr/>
            </a:pPr>
            <a:r>
              <a:rPr lang="tr-TR" sz="1800" dirty="0"/>
              <a:t>   Ücretli Kısmı    = NÖ (2 Diğer faaliyet) ve İÖ ( 6+2 saat TD) </a:t>
            </a:r>
          </a:p>
          <a:p>
            <a:pPr eaLnBrk="1" fontAlgn="auto" hangingPunct="1">
              <a:spcAft>
                <a:spcPts val="0"/>
              </a:spcAft>
              <a:buClr>
                <a:schemeClr val="accent1">
                  <a:lumMod val="60000"/>
                  <a:lumOff val="40000"/>
                </a:schemeClr>
              </a:buClr>
              <a:buFont typeface="Wingdings 3" charset="2"/>
              <a:buChar char=""/>
              <a:defRPr/>
            </a:pPr>
            <a:endParaRPr lang="tr-T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Başlık 1">
            <a:extLst>
              <a:ext uri="{FF2B5EF4-FFF2-40B4-BE49-F238E27FC236}">
                <a16:creationId xmlns:a16="http://schemas.microsoft.com/office/drawing/2014/main" id="{2699A46D-11CC-44E7-97BA-CA4CE682A218}"/>
              </a:ext>
            </a:extLst>
          </p:cNvPr>
          <p:cNvSpPr>
            <a:spLocks noGrp="1" noChangeArrowheads="1"/>
          </p:cNvSpPr>
          <p:nvPr>
            <p:ph type="title"/>
          </p:nvPr>
        </p:nvSpPr>
        <p:spPr>
          <a:xfrm>
            <a:off x="539750" y="274638"/>
            <a:ext cx="8147050" cy="6034087"/>
          </a:xfrm>
        </p:spPr>
        <p:txBody>
          <a:bodyPr/>
          <a:lstStyle/>
          <a:p>
            <a:pPr eaLnBrk="1" hangingPunct="1"/>
            <a:r>
              <a:rPr lang="tr-TR" altLang="tr-TR" sz="6600" b="1">
                <a:solidFill>
                  <a:srgbClr val="FF0000"/>
                </a:solidFill>
                <a:latin typeface="Verdana" panose="020B0604030504040204" pitchFamily="34" charset="0"/>
              </a:rPr>
              <a:t>TEŞEKKÜRLER…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Başlık 1">
            <a:extLst>
              <a:ext uri="{FF2B5EF4-FFF2-40B4-BE49-F238E27FC236}">
                <a16:creationId xmlns:a16="http://schemas.microsoft.com/office/drawing/2014/main" id="{80E30304-7172-45C2-BE4F-A0BD7664B287}"/>
              </a:ext>
            </a:extLst>
          </p:cNvPr>
          <p:cNvSpPr>
            <a:spLocks noGrp="1" noChangeArrowheads="1"/>
          </p:cNvSpPr>
          <p:nvPr>
            <p:ph type="title"/>
          </p:nvPr>
        </p:nvSpPr>
        <p:spPr/>
        <p:txBody>
          <a:bodyPr/>
          <a:lstStyle/>
          <a:p>
            <a:pPr eaLnBrk="1" hangingPunct="1">
              <a:defRPr/>
            </a:pPr>
            <a:r>
              <a:rPr lang="tr-TR" altLang="tr-TR" sz="2800" b="1" dirty="0">
                <a:solidFill>
                  <a:srgbClr val="FF0000"/>
                </a:solidFill>
                <a:highlight>
                  <a:srgbClr val="FFFF00"/>
                </a:highlight>
                <a:latin typeface="Verdana" panose="020B0604030504040204" pitchFamily="34" charset="0"/>
              </a:rPr>
              <a:t>2914 sayılı Yükseköğretim Personel Kanununun 11 inci Maddesi;</a:t>
            </a:r>
            <a:endParaRPr lang="tr-TR" altLang="tr-TR" sz="2800" dirty="0">
              <a:solidFill>
                <a:srgbClr val="FF0000"/>
              </a:solidFill>
              <a:highlight>
                <a:srgbClr val="FFFF00"/>
              </a:highlight>
            </a:endParaRPr>
          </a:p>
        </p:txBody>
      </p:sp>
      <p:sp>
        <p:nvSpPr>
          <p:cNvPr id="11267" name="İçerik Yer Tutucusu 2">
            <a:extLst>
              <a:ext uri="{FF2B5EF4-FFF2-40B4-BE49-F238E27FC236}">
                <a16:creationId xmlns:a16="http://schemas.microsoft.com/office/drawing/2014/main" id="{9F5A4BCA-B8EE-44AD-8B5F-3509D527FC1A}"/>
              </a:ext>
            </a:extLst>
          </p:cNvPr>
          <p:cNvSpPr>
            <a:spLocks noGrp="1" noChangeArrowheads="1"/>
          </p:cNvSpPr>
          <p:nvPr>
            <p:ph idx="1"/>
          </p:nvPr>
        </p:nvSpPr>
        <p:spPr>
          <a:xfrm>
            <a:off x="395288" y="1557338"/>
            <a:ext cx="8229600" cy="4525962"/>
          </a:xfrm>
        </p:spPr>
        <p:txBody>
          <a:bodyPr/>
          <a:lstStyle/>
          <a:p>
            <a:pPr marL="0" indent="0" algn="just" eaLnBrk="1" hangingPunct="1">
              <a:buFontTx/>
              <a:buNone/>
            </a:pPr>
            <a:r>
              <a:rPr lang="tr-TR" altLang="tr-TR"/>
              <a:t>Ek ders ücreti, aşağıdaki göstergelerin 657 sayılı Devlet Memurları Kanununa göre aylıklar için belirlenen katsayı ile çarpımından oluşur. Bu bağlamda; 4359 sayılı Kanunun 14 üncü maddesi ile değiştirilmiş olan unvanlara ilişkin gösterge tutarları;</a:t>
            </a:r>
          </a:p>
          <a:p>
            <a:pPr marL="0" indent="0" eaLnBrk="1" hangingPunct="1">
              <a:buFontTx/>
              <a:buNone/>
            </a:pPr>
            <a:r>
              <a:rPr lang="tr-TR" altLang="tr-TR">
                <a:solidFill>
                  <a:srgbClr val="FF0000"/>
                </a:solidFill>
              </a:rPr>
              <a:t> ­ </a:t>
            </a:r>
            <a:r>
              <a:rPr lang="tr-TR" altLang="tr-TR" b="1"/>
              <a:t>Profesör 300</a:t>
            </a:r>
            <a:br>
              <a:rPr lang="tr-TR" altLang="tr-TR" b="1"/>
            </a:br>
            <a:r>
              <a:rPr lang="tr-TR" altLang="tr-TR" b="1"/>
              <a:t> - Doçent 250</a:t>
            </a:r>
            <a:br>
              <a:rPr lang="tr-TR" altLang="tr-TR" b="1"/>
            </a:br>
            <a:r>
              <a:rPr lang="tr-TR" altLang="tr-TR" b="1"/>
              <a:t> - Dr.Öğretim Üyesi 200</a:t>
            </a:r>
            <a:br>
              <a:rPr lang="tr-TR" altLang="tr-TR" b="1"/>
            </a:br>
            <a:r>
              <a:rPr lang="tr-TR" altLang="tr-TR" b="1"/>
              <a:t> - Öğretim Görevlisi160 olarak belirlenmiştir</a:t>
            </a:r>
            <a:r>
              <a:rPr lang="tr-TR" altLang="tr-TR"/>
              <a:t>.</a:t>
            </a:r>
          </a:p>
          <a:p>
            <a:pPr marL="0" indent="0" algn="just" eaLnBrk="1" hangingPunct="1">
              <a:buFontTx/>
              <a:buNone/>
            </a:pPr>
            <a:r>
              <a:rPr lang="tr-TR" altLang="tr-TR"/>
              <a:t>Yükseköğretim Kurumlarının kadrolarında olmayıp bu unvanları taşıyanlardan ders saati başına görevlendirilenlerin sosyal güvenlik kuruluşlarından almakta oldukları aylıklar bu şekilde görevlendirilmeleri nedeniyle kesilmez.</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Başlık 1">
            <a:extLst>
              <a:ext uri="{FF2B5EF4-FFF2-40B4-BE49-F238E27FC236}">
                <a16:creationId xmlns:a16="http://schemas.microsoft.com/office/drawing/2014/main" id="{08105C42-F474-4BFB-B9EC-7A4D9A2D3E40}"/>
              </a:ext>
            </a:extLst>
          </p:cNvPr>
          <p:cNvSpPr>
            <a:spLocks noGrp="1" noChangeArrowheads="1"/>
          </p:cNvSpPr>
          <p:nvPr>
            <p:ph type="title"/>
          </p:nvPr>
        </p:nvSpPr>
        <p:spPr>
          <a:xfrm>
            <a:off x="539750" y="188913"/>
            <a:ext cx="8445500" cy="1214437"/>
          </a:xfrm>
        </p:spPr>
        <p:txBody>
          <a:bodyPr rtlCol="0">
            <a:normAutofit fontScale="90000"/>
          </a:bodyPr>
          <a:lstStyle/>
          <a:p>
            <a:pPr eaLnBrk="1" fontAlgn="auto" hangingPunct="1">
              <a:spcAft>
                <a:spcPts val="0"/>
              </a:spcAft>
              <a:defRPr/>
            </a:pPr>
            <a:r>
              <a:rPr lang="tr-TR" altLang="tr-TR" sz="2800" b="1" dirty="0">
                <a:solidFill>
                  <a:srgbClr val="FF0000"/>
                </a:solidFill>
                <a:highlight>
                  <a:srgbClr val="FFFF00"/>
                </a:highlight>
                <a:latin typeface="Verdana" panose="020B0604030504040204" pitchFamily="34" charset="0"/>
              </a:rPr>
              <a:t>2914 sayılı Yükseköğretim Personel   Kanununun 11 inci Maddesi;</a:t>
            </a:r>
            <a:br>
              <a:rPr lang="tr-TR" altLang="tr-TR" sz="2800" b="1" dirty="0">
                <a:solidFill>
                  <a:srgbClr val="FF0000"/>
                </a:solidFill>
                <a:highlight>
                  <a:srgbClr val="FFFF00"/>
                </a:highlight>
                <a:latin typeface="Verdana" panose="020B0604030504040204" pitchFamily="34" charset="0"/>
              </a:rPr>
            </a:br>
            <a:endParaRPr lang="tr-TR" altLang="tr-TR" sz="2800" b="1" dirty="0">
              <a:solidFill>
                <a:srgbClr val="FF0000"/>
              </a:solidFill>
              <a:highlight>
                <a:srgbClr val="FFFF00"/>
              </a:highlight>
              <a:latin typeface="Verdana" panose="020B0604030504040204" pitchFamily="34" charset="0"/>
            </a:endParaRPr>
          </a:p>
        </p:txBody>
      </p:sp>
      <p:sp>
        <p:nvSpPr>
          <p:cNvPr id="9219" name="İçerik Yer Tutucusu 2">
            <a:extLst>
              <a:ext uri="{FF2B5EF4-FFF2-40B4-BE49-F238E27FC236}">
                <a16:creationId xmlns:a16="http://schemas.microsoft.com/office/drawing/2014/main" id="{B5D177C7-E4B9-429D-B889-229C746CE844}"/>
              </a:ext>
            </a:extLst>
          </p:cNvPr>
          <p:cNvSpPr>
            <a:spLocks noGrp="1" noChangeArrowheads="1"/>
          </p:cNvSpPr>
          <p:nvPr>
            <p:ph idx="1"/>
          </p:nvPr>
        </p:nvSpPr>
        <p:spPr/>
        <p:txBody>
          <a:bodyPr rtlCol="0">
            <a:normAutofit fontScale="92500" lnSpcReduction="20000"/>
          </a:bodyPr>
          <a:lstStyle/>
          <a:p>
            <a:pPr algn="just" eaLnBrk="1" fontAlgn="auto" hangingPunct="1">
              <a:spcAft>
                <a:spcPts val="0"/>
              </a:spcAft>
              <a:buClr>
                <a:schemeClr val="accent1">
                  <a:lumMod val="60000"/>
                  <a:lumOff val="40000"/>
                </a:schemeClr>
              </a:buClr>
              <a:buFont typeface="Wingdings 3" charset="2"/>
              <a:buChar char=""/>
              <a:defRPr/>
            </a:pPr>
            <a:r>
              <a:rPr lang="tr-TR" altLang="tr-TR" sz="2800" dirty="0"/>
              <a:t>Müfredat programları uyarınca normal çalışma günlerinde çalışma saatinin bitiminden ve </a:t>
            </a:r>
            <a:r>
              <a:rPr lang="tr-TR" altLang="tr-TR" sz="2800" b="1" dirty="0"/>
              <a:t>saat 17.00'den sonra başlayan gece öğretimi ile hafta tatili, yarıyıl veya yaz tatillerinde yapılan öğretimde yukarıdaki şekilde hesaplanan ek ders ücretleri % 60 zamlı ödenir.</a:t>
            </a:r>
          </a:p>
          <a:p>
            <a:pPr algn="just" eaLnBrk="1" fontAlgn="auto" hangingPunct="1">
              <a:spcAft>
                <a:spcPts val="0"/>
              </a:spcAft>
              <a:buClr>
                <a:schemeClr val="accent1">
                  <a:lumMod val="60000"/>
                  <a:lumOff val="40000"/>
                </a:schemeClr>
              </a:buClr>
              <a:buFont typeface="Wingdings 3" charset="2"/>
              <a:buChar char=""/>
              <a:defRPr/>
            </a:pPr>
            <a:endParaRPr lang="tr-TR" altLang="tr-TR" sz="2800" dirty="0"/>
          </a:p>
          <a:p>
            <a:pPr algn="just" eaLnBrk="1" fontAlgn="auto" hangingPunct="1">
              <a:spcAft>
                <a:spcPts val="0"/>
              </a:spcAft>
              <a:buClr>
                <a:schemeClr val="accent1">
                  <a:lumMod val="60000"/>
                  <a:lumOff val="40000"/>
                </a:schemeClr>
              </a:buClr>
              <a:buFont typeface="Wingdings 3" charset="2"/>
              <a:buChar char=""/>
              <a:defRPr/>
            </a:pPr>
            <a:r>
              <a:rPr lang="tr-TR" altLang="tr-TR" sz="2800" dirty="0"/>
              <a:t>Yaz ve yarıyıl tatillerinde yapılan öğretim için verilecek ek ders ücretinin hesabında ders yükü dikkate alınmaz. </a:t>
            </a:r>
          </a:p>
          <a:p>
            <a:pPr eaLnBrk="1" fontAlgn="auto" hangingPunct="1">
              <a:spcAft>
                <a:spcPts val="0"/>
              </a:spcAft>
              <a:buClr>
                <a:schemeClr val="accent1">
                  <a:lumMod val="60000"/>
                  <a:lumOff val="40000"/>
                </a:schemeClr>
              </a:buClr>
              <a:buFont typeface="Wingdings 3" charset="2"/>
              <a:buChar char=""/>
              <a:defRPr/>
            </a:pPr>
            <a:endParaRPr lang="tr-TR" altLang="tr-T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Başlık 1">
            <a:extLst>
              <a:ext uri="{FF2B5EF4-FFF2-40B4-BE49-F238E27FC236}">
                <a16:creationId xmlns:a16="http://schemas.microsoft.com/office/drawing/2014/main" id="{F0116B06-7DBD-4342-A74B-0383F7ADA0EC}"/>
              </a:ext>
            </a:extLst>
          </p:cNvPr>
          <p:cNvSpPr>
            <a:spLocks noGrp="1" noChangeArrowheads="1"/>
          </p:cNvSpPr>
          <p:nvPr>
            <p:ph type="title"/>
          </p:nvPr>
        </p:nvSpPr>
        <p:spPr>
          <a:xfrm>
            <a:off x="539750" y="188913"/>
            <a:ext cx="8445500" cy="1214437"/>
          </a:xfrm>
        </p:spPr>
        <p:txBody>
          <a:bodyPr rtlCol="0">
            <a:normAutofit fontScale="90000"/>
          </a:bodyPr>
          <a:lstStyle/>
          <a:p>
            <a:pPr eaLnBrk="1" fontAlgn="auto" hangingPunct="1">
              <a:spcAft>
                <a:spcPts val="0"/>
              </a:spcAft>
              <a:defRPr/>
            </a:pPr>
            <a:br>
              <a:rPr lang="tr-TR" altLang="tr-TR" sz="2800" b="1" dirty="0">
                <a:solidFill>
                  <a:srgbClr val="FF0000"/>
                </a:solidFill>
                <a:latin typeface="Verdana" panose="020B0604030504040204" pitchFamily="34" charset="0"/>
              </a:rPr>
            </a:br>
            <a:r>
              <a:rPr lang="tr-TR" altLang="tr-TR" sz="2800" b="1" dirty="0">
                <a:solidFill>
                  <a:srgbClr val="FF0000"/>
                </a:solidFill>
                <a:highlight>
                  <a:srgbClr val="FFFF00"/>
                </a:highlight>
                <a:latin typeface="Verdana" panose="020B0604030504040204" pitchFamily="34" charset="0"/>
              </a:rPr>
              <a:t>2547 sayılı Yükseköğretim Kanununun 36/3 üncü Maddesi; </a:t>
            </a:r>
            <a:br>
              <a:rPr lang="tr-TR" altLang="tr-TR" sz="2800" b="1" dirty="0">
                <a:solidFill>
                  <a:srgbClr val="FF0000"/>
                </a:solidFill>
                <a:latin typeface="Verdana" panose="020B0604030504040204" pitchFamily="34" charset="0"/>
              </a:rPr>
            </a:br>
            <a:endParaRPr lang="tr-TR" altLang="tr-TR" sz="2800" b="1" dirty="0">
              <a:solidFill>
                <a:srgbClr val="FF0000"/>
              </a:solidFill>
              <a:latin typeface="Verdana" panose="020B0604030504040204" pitchFamily="34" charset="0"/>
            </a:endParaRPr>
          </a:p>
        </p:txBody>
      </p:sp>
      <p:sp>
        <p:nvSpPr>
          <p:cNvPr id="10243" name="İçerik Yer Tutucusu 2">
            <a:extLst>
              <a:ext uri="{FF2B5EF4-FFF2-40B4-BE49-F238E27FC236}">
                <a16:creationId xmlns:a16="http://schemas.microsoft.com/office/drawing/2014/main" id="{97E36AF7-8ABC-4BDF-A664-1F77F34FCAA9}"/>
              </a:ext>
            </a:extLst>
          </p:cNvPr>
          <p:cNvSpPr>
            <a:spLocks noGrp="1" noChangeArrowheads="1"/>
          </p:cNvSpPr>
          <p:nvPr>
            <p:ph idx="1"/>
          </p:nvPr>
        </p:nvSpPr>
        <p:spPr>
          <a:xfrm>
            <a:off x="827088" y="2060575"/>
            <a:ext cx="7705725" cy="4187825"/>
          </a:xfrm>
        </p:spPr>
        <p:txBody>
          <a:bodyPr rtlCol="0">
            <a:normAutofit/>
          </a:bodyPr>
          <a:lstStyle/>
          <a:p>
            <a:pPr algn="just" eaLnBrk="1" fontAlgn="auto" hangingPunct="1">
              <a:spcAft>
                <a:spcPts val="0"/>
              </a:spcAft>
              <a:buClr>
                <a:schemeClr val="accent1">
                  <a:lumMod val="60000"/>
                  <a:lumOff val="40000"/>
                </a:schemeClr>
              </a:buClr>
              <a:buFont typeface="Wingdings 3" charset="2"/>
              <a:buChar char=""/>
              <a:defRPr/>
            </a:pPr>
            <a:endParaRPr lang="tr-TR" altLang="tr-TR" sz="2400" dirty="0"/>
          </a:p>
          <a:p>
            <a:pPr algn="just" eaLnBrk="1" fontAlgn="auto" hangingPunct="1">
              <a:spcAft>
                <a:spcPts val="0"/>
              </a:spcAft>
              <a:buClr>
                <a:schemeClr val="accent1">
                  <a:lumMod val="60000"/>
                  <a:lumOff val="40000"/>
                </a:schemeClr>
              </a:buClr>
              <a:buFont typeface="Wingdings 3" charset="2"/>
              <a:buChar char=""/>
              <a:defRPr/>
            </a:pPr>
            <a:r>
              <a:rPr lang="en-US" dirty="0" err="1"/>
              <a:t>Öğretim</a:t>
            </a:r>
            <a:r>
              <a:rPr lang="en-US" dirty="0"/>
              <a:t> </a:t>
            </a:r>
            <a:r>
              <a:rPr lang="en-US" dirty="0" err="1"/>
              <a:t>üyesi</a:t>
            </a:r>
            <a:r>
              <a:rPr lang="en-US" dirty="0"/>
              <a:t>, </a:t>
            </a:r>
            <a:r>
              <a:rPr lang="en-US" dirty="0" err="1"/>
              <a:t>kadrosunun</a:t>
            </a:r>
            <a:r>
              <a:rPr lang="en-US" dirty="0"/>
              <a:t> </a:t>
            </a:r>
            <a:r>
              <a:rPr lang="en-US" dirty="0" err="1"/>
              <a:t>bulunduğu</a:t>
            </a:r>
            <a:r>
              <a:rPr lang="en-US" dirty="0"/>
              <a:t> </a:t>
            </a:r>
            <a:r>
              <a:rPr lang="en-US" dirty="0" err="1"/>
              <a:t>yükseköğretim</a:t>
            </a:r>
            <a:r>
              <a:rPr lang="en-US" dirty="0"/>
              <a:t> </a:t>
            </a:r>
            <a:r>
              <a:rPr lang="en-US" dirty="0" err="1"/>
              <a:t>birimi</a:t>
            </a:r>
            <a:r>
              <a:rPr lang="en-US" dirty="0"/>
              <a:t> </a:t>
            </a:r>
            <a:r>
              <a:rPr lang="en-US" dirty="0" err="1"/>
              <a:t>ile</a:t>
            </a:r>
            <a:r>
              <a:rPr lang="en-US" dirty="0"/>
              <a:t> </a:t>
            </a:r>
            <a:r>
              <a:rPr lang="en-US" dirty="0" err="1"/>
              <a:t>sınırlı</a:t>
            </a:r>
            <a:r>
              <a:rPr lang="en-US" dirty="0"/>
              <a:t> </a:t>
            </a:r>
            <a:r>
              <a:rPr lang="en-US" dirty="0" err="1"/>
              <a:t>olmaksızın</a:t>
            </a:r>
            <a:r>
              <a:rPr lang="en-US" dirty="0"/>
              <a:t> </a:t>
            </a:r>
            <a:r>
              <a:rPr lang="en-US" dirty="0" err="1"/>
              <a:t>ve</a:t>
            </a:r>
            <a:r>
              <a:rPr lang="en-US" dirty="0"/>
              <a:t> </a:t>
            </a:r>
            <a:r>
              <a:rPr lang="en-US" dirty="0" err="1"/>
              <a:t>ihtiyaç</a:t>
            </a:r>
            <a:r>
              <a:rPr lang="en-US" dirty="0"/>
              <a:t> </a:t>
            </a:r>
            <a:r>
              <a:rPr lang="en-US" dirty="0" err="1"/>
              <a:t>bulunması</a:t>
            </a:r>
            <a:r>
              <a:rPr lang="en-US" dirty="0"/>
              <a:t> </a:t>
            </a:r>
            <a:r>
              <a:rPr lang="en-US" dirty="0" err="1"/>
              <a:t>halinde</a:t>
            </a:r>
            <a:r>
              <a:rPr lang="en-US" dirty="0"/>
              <a:t> </a:t>
            </a:r>
            <a:r>
              <a:rPr lang="en-US" dirty="0" err="1"/>
              <a:t>görevli</a:t>
            </a:r>
            <a:r>
              <a:rPr lang="en-US" dirty="0"/>
              <a:t> </a:t>
            </a:r>
            <a:r>
              <a:rPr lang="en-US" dirty="0" err="1"/>
              <a:t>olduğu</a:t>
            </a:r>
            <a:r>
              <a:rPr lang="en-US" dirty="0"/>
              <a:t> </a:t>
            </a:r>
            <a:r>
              <a:rPr lang="en-US" dirty="0" err="1"/>
              <a:t>yükseköğretim</a:t>
            </a:r>
            <a:r>
              <a:rPr lang="en-US" dirty="0"/>
              <a:t> </a:t>
            </a:r>
            <a:r>
              <a:rPr lang="en-US" dirty="0" err="1"/>
              <a:t>kurumunda</a:t>
            </a:r>
            <a:r>
              <a:rPr lang="en-US" dirty="0"/>
              <a:t> </a:t>
            </a:r>
            <a:r>
              <a:rPr lang="en-US" dirty="0" err="1">
                <a:highlight>
                  <a:srgbClr val="00FF00"/>
                </a:highlight>
              </a:rPr>
              <a:t>haftada</a:t>
            </a:r>
            <a:r>
              <a:rPr lang="en-US" dirty="0">
                <a:highlight>
                  <a:srgbClr val="00FF00"/>
                </a:highlight>
              </a:rPr>
              <a:t> </a:t>
            </a:r>
            <a:r>
              <a:rPr lang="en-US" dirty="0" err="1">
                <a:highlight>
                  <a:srgbClr val="00FF00"/>
                </a:highlight>
              </a:rPr>
              <a:t>asgari</a:t>
            </a:r>
            <a:r>
              <a:rPr lang="en-US" dirty="0">
                <a:highlight>
                  <a:srgbClr val="00FF00"/>
                </a:highlight>
              </a:rPr>
              <a:t> on </a:t>
            </a:r>
            <a:r>
              <a:rPr lang="en-US" dirty="0" err="1">
                <a:highlight>
                  <a:srgbClr val="00FF00"/>
                </a:highlight>
              </a:rPr>
              <a:t>saat</a:t>
            </a:r>
            <a:r>
              <a:rPr lang="en-US" dirty="0">
                <a:highlight>
                  <a:srgbClr val="00FF00"/>
                </a:highlight>
              </a:rPr>
              <a:t> </a:t>
            </a:r>
            <a:r>
              <a:rPr lang="en-US" dirty="0" err="1">
                <a:highlight>
                  <a:srgbClr val="00FF00"/>
                </a:highlight>
              </a:rPr>
              <a:t>ders</a:t>
            </a:r>
            <a:r>
              <a:rPr lang="en-US" dirty="0">
                <a:highlight>
                  <a:srgbClr val="00FF00"/>
                </a:highlight>
              </a:rPr>
              <a:t> </a:t>
            </a:r>
            <a:r>
              <a:rPr lang="en-US" dirty="0" err="1">
                <a:highlight>
                  <a:srgbClr val="00FF00"/>
                </a:highlight>
              </a:rPr>
              <a:t>vermekle</a:t>
            </a:r>
            <a:r>
              <a:rPr lang="en-US" dirty="0">
                <a:highlight>
                  <a:srgbClr val="00FF00"/>
                </a:highlight>
              </a:rPr>
              <a:t> </a:t>
            </a:r>
            <a:r>
              <a:rPr lang="en-US" dirty="0" err="1">
                <a:highlight>
                  <a:srgbClr val="00FF00"/>
                </a:highlight>
              </a:rPr>
              <a:t>yükümlüdür</a:t>
            </a:r>
            <a:r>
              <a:rPr lang="en-US" dirty="0"/>
              <a:t>. </a:t>
            </a:r>
            <a:r>
              <a:rPr lang="en-US" dirty="0" err="1"/>
              <a:t>Öğretim</a:t>
            </a:r>
            <a:r>
              <a:rPr lang="en-US" dirty="0"/>
              <a:t> </a:t>
            </a:r>
            <a:r>
              <a:rPr lang="en-US" dirty="0" err="1"/>
              <a:t>görevlisi</a:t>
            </a:r>
            <a:r>
              <a:rPr lang="en-US" dirty="0"/>
              <a:t> </a:t>
            </a:r>
            <a:r>
              <a:rPr lang="en-US" dirty="0" err="1"/>
              <a:t>ise</a:t>
            </a:r>
            <a:r>
              <a:rPr lang="en-US" dirty="0"/>
              <a:t> </a:t>
            </a:r>
            <a:r>
              <a:rPr lang="en-US" dirty="0" err="1"/>
              <a:t>haftada</a:t>
            </a:r>
            <a:r>
              <a:rPr lang="en-US" dirty="0"/>
              <a:t> </a:t>
            </a:r>
            <a:r>
              <a:rPr lang="en-US" dirty="0" err="1"/>
              <a:t>asgari</a:t>
            </a:r>
            <a:r>
              <a:rPr lang="en-US" dirty="0"/>
              <a:t> </a:t>
            </a:r>
            <a:r>
              <a:rPr lang="en-US" dirty="0">
                <a:highlight>
                  <a:srgbClr val="00FF00"/>
                </a:highlight>
              </a:rPr>
              <a:t>on </a:t>
            </a:r>
            <a:r>
              <a:rPr lang="en-US" dirty="0" err="1">
                <a:highlight>
                  <a:srgbClr val="00FF00"/>
                </a:highlight>
              </a:rPr>
              <a:t>iki</a:t>
            </a:r>
            <a:r>
              <a:rPr lang="en-US" dirty="0">
                <a:highlight>
                  <a:srgbClr val="00FF00"/>
                </a:highlight>
              </a:rPr>
              <a:t> </a:t>
            </a:r>
            <a:r>
              <a:rPr lang="en-US" dirty="0" err="1">
                <a:highlight>
                  <a:srgbClr val="00FF00"/>
                </a:highlight>
              </a:rPr>
              <a:t>saat</a:t>
            </a:r>
            <a:r>
              <a:rPr lang="en-US" dirty="0">
                <a:highlight>
                  <a:srgbClr val="00FF00"/>
                </a:highlight>
              </a:rPr>
              <a:t> </a:t>
            </a:r>
            <a:r>
              <a:rPr lang="en-US" dirty="0" err="1">
                <a:highlight>
                  <a:srgbClr val="00FF00"/>
                </a:highlight>
              </a:rPr>
              <a:t>ders</a:t>
            </a:r>
            <a:r>
              <a:rPr lang="en-US" dirty="0">
                <a:highlight>
                  <a:srgbClr val="00FF00"/>
                </a:highlight>
              </a:rPr>
              <a:t> </a:t>
            </a:r>
            <a:r>
              <a:rPr lang="en-US" dirty="0" err="1">
                <a:highlight>
                  <a:srgbClr val="00FF00"/>
                </a:highlight>
              </a:rPr>
              <a:t>vermekle</a:t>
            </a:r>
            <a:r>
              <a:rPr lang="en-US" dirty="0">
                <a:highlight>
                  <a:srgbClr val="00FF00"/>
                </a:highlight>
              </a:rPr>
              <a:t> </a:t>
            </a:r>
            <a:r>
              <a:rPr lang="en-US" dirty="0" err="1"/>
              <a:t>yükümlüdür</a:t>
            </a:r>
            <a:r>
              <a:rPr lang="en-US" dirty="0"/>
              <a:t>. </a:t>
            </a:r>
            <a:r>
              <a:rPr lang="en-US" dirty="0" err="1"/>
              <a:t>Ancak</a:t>
            </a:r>
            <a:r>
              <a:rPr lang="en-US" dirty="0"/>
              <a:t> </a:t>
            </a:r>
            <a:r>
              <a:rPr lang="en-US" dirty="0" err="1"/>
              <a:t>yükseköğretim</a:t>
            </a:r>
            <a:r>
              <a:rPr lang="en-US" dirty="0"/>
              <a:t> </a:t>
            </a:r>
            <a:r>
              <a:rPr lang="en-US" dirty="0" err="1"/>
              <a:t>kurumlarının</a:t>
            </a:r>
            <a:r>
              <a:rPr lang="en-US" dirty="0"/>
              <a:t> </a:t>
            </a:r>
            <a:r>
              <a:rPr lang="en-US" dirty="0" err="1"/>
              <a:t>uygulamalı</a:t>
            </a:r>
            <a:r>
              <a:rPr lang="en-US" dirty="0"/>
              <a:t> </a:t>
            </a:r>
            <a:r>
              <a:rPr lang="en-US" dirty="0" err="1"/>
              <a:t>birimlerinde</a:t>
            </a:r>
            <a:r>
              <a:rPr lang="en-US" dirty="0"/>
              <a:t> </a:t>
            </a:r>
            <a:r>
              <a:rPr lang="en-US" dirty="0" err="1"/>
              <a:t>görev</a:t>
            </a:r>
            <a:r>
              <a:rPr lang="en-US" dirty="0"/>
              <a:t> </a:t>
            </a:r>
            <a:r>
              <a:rPr lang="en-US" dirty="0" err="1"/>
              <a:t>yapacak</a:t>
            </a:r>
            <a:r>
              <a:rPr lang="en-US" dirty="0"/>
              <a:t> </a:t>
            </a:r>
            <a:r>
              <a:rPr lang="en-US" dirty="0" err="1"/>
              <a:t>olan</a:t>
            </a:r>
            <a:r>
              <a:rPr lang="en-US" dirty="0"/>
              <a:t> </a:t>
            </a:r>
            <a:r>
              <a:rPr lang="en-US" dirty="0" err="1"/>
              <a:t>öğretim</a:t>
            </a:r>
            <a:r>
              <a:rPr lang="en-US" dirty="0"/>
              <a:t> </a:t>
            </a:r>
            <a:r>
              <a:rPr lang="en-US" dirty="0" err="1"/>
              <a:t>görevlileri</a:t>
            </a:r>
            <a:r>
              <a:rPr lang="en-US" dirty="0"/>
              <a:t> </a:t>
            </a:r>
            <a:r>
              <a:rPr lang="en-US" dirty="0" err="1"/>
              <a:t>için</a:t>
            </a:r>
            <a:r>
              <a:rPr lang="en-US" dirty="0"/>
              <a:t> </a:t>
            </a:r>
            <a:r>
              <a:rPr lang="en-US" dirty="0" err="1"/>
              <a:t>ders</a:t>
            </a:r>
            <a:r>
              <a:rPr lang="en-US" dirty="0"/>
              <a:t> </a:t>
            </a:r>
            <a:r>
              <a:rPr lang="en-US" dirty="0" err="1"/>
              <a:t>yükü</a:t>
            </a:r>
            <a:r>
              <a:rPr lang="en-US" dirty="0"/>
              <a:t> </a:t>
            </a:r>
            <a:r>
              <a:rPr lang="en-US" dirty="0" err="1"/>
              <a:t>aranmaz</a:t>
            </a:r>
            <a:r>
              <a:rPr lang="en-US" dirty="0"/>
              <a:t> </a:t>
            </a:r>
            <a:r>
              <a:rPr lang="en-US" dirty="0" err="1"/>
              <a:t>ve</a:t>
            </a:r>
            <a:r>
              <a:rPr lang="en-US" dirty="0"/>
              <a:t> </a:t>
            </a:r>
            <a:r>
              <a:rPr lang="en-US" dirty="0" err="1"/>
              <a:t>bunlara</a:t>
            </a:r>
            <a:r>
              <a:rPr lang="en-US" dirty="0"/>
              <a:t> </a:t>
            </a:r>
            <a:r>
              <a:rPr lang="en-US" dirty="0" err="1"/>
              <a:t>ders</a:t>
            </a:r>
            <a:r>
              <a:rPr lang="en-US" dirty="0"/>
              <a:t> </a:t>
            </a:r>
            <a:r>
              <a:rPr lang="en-US" dirty="0" err="1"/>
              <a:t>ücreti</a:t>
            </a:r>
            <a:r>
              <a:rPr lang="en-US" dirty="0"/>
              <a:t> </a:t>
            </a:r>
            <a:r>
              <a:rPr lang="en-US" dirty="0" err="1"/>
              <a:t>ödenmez</a:t>
            </a:r>
            <a:r>
              <a:rPr lang="en-US" dirty="0"/>
              <a:t>.</a:t>
            </a:r>
            <a:endParaRPr lang="tr-TR" altLang="tr-TR" sz="2800" dirty="0"/>
          </a:p>
          <a:p>
            <a:pPr eaLnBrk="1" fontAlgn="auto" hangingPunct="1">
              <a:spcAft>
                <a:spcPts val="0"/>
              </a:spcAft>
              <a:buClr>
                <a:schemeClr val="accent1">
                  <a:lumMod val="60000"/>
                  <a:lumOff val="40000"/>
                </a:schemeClr>
              </a:buClr>
              <a:buFont typeface="Wingdings 3" charset="2"/>
              <a:buChar char=""/>
              <a:defRPr/>
            </a:pPr>
            <a:endParaRPr lang="tr-TR" alt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Başlık 1">
            <a:extLst>
              <a:ext uri="{FF2B5EF4-FFF2-40B4-BE49-F238E27FC236}">
                <a16:creationId xmlns:a16="http://schemas.microsoft.com/office/drawing/2014/main" id="{9D6595E3-DFF3-4BBA-92F6-3E970FF796A5}"/>
              </a:ext>
            </a:extLst>
          </p:cNvPr>
          <p:cNvSpPr>
            <a:spLocks noGrp="1" noChangeArrowheads="1"/>
          </p:cNvSpPr>
          <p:nvPr>
            <p:ph type="title"/>
          </p:nvPr>
        </p:nvSpPr>
        <p:spPr/>
        <p:txBody>
          <a:bodyPr/>
          <a:lstStyle/>
          <a:p>
            <a:pPr algn="ctr" eaLnBrk="1" hangingPunct="1">
              <a:defRPr/>
            </a:pPr>
            <a:r>
              <a:rPr lang="tr-TR" altLang="tr-TR" sz="2500" b="1" dirty="0">
                <a:solidFill>
                  <a:srgbClr val="FF0000"/>
                </a:solidFill>
                <a:highlight>
                  <a:srgbClr val="FFFF00"/>
                </a:highlight>
                <a:latin typeface="Verdana" panose="020B0604030504040204" pitchFamily="34" charset="0"/>
              </a:rPr>
              <a:t>2547 sayılı Yükseköğretim Kanununun 36/3 üncü Maddesi Devamı;</a:t>
            </a:r>
            <a:endParaRPr lang="tr-TR" altLang="tr-TR" dirty="0">
              <a:highlight>
                <a:srgbClr val="FFFF00"/>
              </a:highlight>
            </a:endParaRPr>
          </a:p>
        </p:txBody>
      </p:sp>
      <p:sp>
        <p:nvSpPr>
          <p:cNvPr id="14339" name="İçerik Yer Tutucusu 2">
            <a:extLst>
              <a:ext uri="{FF2B5EF4-FFF2-40B4-BE49-F238E27FC236}">
                <a16:creationId xmlns:a16="http://schemas.microsoft.com/office/drawing/2014/main" id="{BF552E12-662E-4B3C-B481-640A83EB2199}"/>
              </a:ext>
            </a:extLst>
          </p:cNvPr>
          <p:cNvSpPr>
            <a:spLocks noGrp="1" noChangeArrowheads="1"/>
          </p:cNvSpPr>
          <p:nvPr>
            <p:ph idx="1"/>
          </p:nvPr>
        </p:nvSpPr>
        <p:spPr>
          <a:xfrm>
            <a:off x="827088" y="1700213"/>
            <a:ext cx="7993062" cy="4548187"/>
          </a:xfrm>
        </p:spPr>
        <p:txBody>
          <a:bodyPr/>
          <a:lstStyle/>
          <a:p>
            <a:pPr algn="just" eaLnBrk="1" hangingPunct="1">
              <a:defRPr/>
            </a:pPr>
            <a:r>
              <a:rPr lang="en-US" altLang="tr-TR" dirty="0" err="1"/>
              <a:t>Doktora</a:t>
            </a:r>
            <a:r>
              <a:rPr lang="en-US" altLang="tr-TR" dirty="0"/>
              <a:t> </a:t>
            </a:r>
            <a:r>
              <a:rPr lang="en-US" altLang="tr-TR" dirty="0" err="1"/>
              <a:t>çalışmalarını</a:t>
            </a:r>
            <a:r>
              <a:rPr lang="en-US" altLang="tr-TR" dirty="0"/>
              <a:t> </a:t>
            </a:r>
            <a:r>
              <a:rPr lang="en-US" altLang="tr-TR" dirty="0" err="1"/>
              <a:t>başarı</a:t>
            </a:r>
            <a:r>
              <a:rPr lang="en-US" altLang="tr-TR" dirty="0"/>
              <a:t> </a:t>
            </a:r>
            <a:r>
              <a:rPr lang="en-US" altLang="tr-TR" dirty="0" err="1"/>
              <a:t>ile</a:t>
            </a:r>
            <a:r>
              <a:rPr lang="en-US" altLang="tr-TR" dirty="0"/>
              <a:t> </a:t>
            </a:r>
            <a:r>
              <a:rPr lang="en-US" altLang="tr-TR" dirty="0" err="1"/>
              <a:t>tamamlamış</a:t>
            </a:r>
            <a:r>
              <a:rPr lang="en-US" altLang="tr-TR" dirty="0"/>
              <a:t>, </a:t>
            </a:r>
            <a:r>
              <a:rPr lang="en-US" altLang="tr-TR" dirty="0" err="1"/>
              <a:t>tıpta</a:t>
            </a:r>
            <a:r>
              <a:rPr lang="en-US" altLang="tr-TR" dirty="0"/>
              <a:t>, </a:t>
            </a:r>
            <a:r>
              <a:rPr lang="en-US" altLang="tr-TR" dirty="0" err="1"/>
              <a:t>diş</a:t>
            </a:r>
            <a:r>
              <a:rPr lang="en-US" altLang="tr-TR" dirty="0"/>
              <a:t> </a:t>
            </a:r>
            <a:r>
              <a:rPr lang="en-US" altLang="tr-TR" dirty="0" err="1"/>
              <a:t>hekimliğinde</a:t>
            </a:r>
            <a:r>
              <a:rPr lang="en-US" altLang="tr-TR" dirty="0"/>
              <a:t>, </a:t>
            </a:r>
            <a:r>
              <a:rPr lang="en-US" altLang="tr-TR" dirty="0" err="1"/>
              <a:t>eczacılıkta</a:t>
            </a:r>
            <a:r>
              <a:rPr lang="en-US" altLang="tr-TR" dirty="0"/>
              <a:t> </a:t>
            </a:r>
            <a:r>
              <a:rPr lang="en-US" altLang="tr-TR" dirty="0" err="1"/>
              <a:t>ve</a:t>
            </a:r>
            <a:r>
              <a:rPr lang="en-US" altLang="tr-TR" dirty="0"/>
              <a:t> </a:t>
            </a:r>
            <a:r>
              <a:rPr lang="en-US" altLang="tr-TR" dirty="0" err="1"/>
              <a:t>veteriner</a:t>
            </a:r>
            <a:r>
              <a:rPr lang="en-US" altLang="tr-TR" dirty="0"/>
              <a:t> </a:t>
            </a:r>
            <a:r>
              <a:rPr lang="en-US" altLang="tr-TR" dirty="0" err="1"/>
              <a:t>hekimlikte</a:t>
            </a:r>
            <a:r>
              <a:rPr lang="en-US" altLang="tr-TR" dirty="0"/>
              <a:t> </a:t>
            </a:r>
            <a:r>
              <a:rPr lang="en-US" altLang="tr-TR" dirty="0" err="1"/>
              <a:t>uzmanlık</a:t>
            </a:r>
            <a:r>
              <a:rPr lang="en-US" altLang="tr-TR" dirty="0"/>
              <a:t> </a:t>
            </a:r>
            <a:r>
              <a:rPr lang="en-US" altLang="tr-TR" dirty="0" err="1"/>
              <a:t>unvanını</a:t>
            </a:r>
            <a:r>
              <a:rPr lang="en-US" altLang="tr-TR" dirty="0"/>
              <a:t> </a:t>
            </a:r>
            <a:r>
              <a:rPr lang="en-US" altLang="tr-TR" dirty="0" err="1"/>
              <a:t>veya</a:t>
            </a:r>
            <a:r>
              <a:rPr lang="tr-TR" altLang="tr-TR" dirty="0"/>
              <a:t> </a:t>
            </a:r>
            <a:r>
              <a:rPr lang="en-US" altLang="tr-TR" dirty="0" err="1"/>
              <a:t>Üniversitelerarası</a:t>
            </a:r>
            <a:r>
              <a:rPr lang="en-US" altLang="tr-TR" dirty="0"/>
              <a:t> </a:t>
            </a:r>
            <a:r>
              <a:rPr lang="en-US" altLang="tr-TR" dirty="0" err="1"/>
              <a:t>Kurulun</a:t>
            </a:r>
            <a:r>
              <a:rPr lang="en-US" altLang="tr-TR" dirty="0"/>
              <a:t> </a:t>
            </a:r>
            <a:r>
              <a:rPr lang="en-US" altLang="tr-TR" dirty="0" err="1"/>
              <a:t>önerisi</a:t>
            </a:r>
            <a:r>
              <a:rPr lang="en-US" altLang="tr-TR" dirty="0"/>
              <a:t> </a:t>
            </a:r>
            <a:r>
              <a:rPr lang="en-US" altLang="tr-TR" dirty="0" err="1"/>
              <a:t>üzerine</a:t>
            </a:r>
            <a:r>
              <a:rPr lang="en-US" altLang="tr-TR" dirty="0"/>
              <a:t> </a:t>
            </a:r>
            <a:r>
              <a:rPr lang="en-US" altLang="tr-TR" dirty="0" err="1"/>
              <a:t>Yükseköğretim</a:t>
            </a:r>
            <a:r>
              <a:rPr lang="en-US" altLang="tr-TR" dirty="0"/>
              <a:t> </a:t>
            </a:r>
            <a:r>
              <a:rPr lang="en-US" altLang="tr-TR" dirty="0" err="1"/>
              <a:t>Kurulunca</a:t>
            </a:r>
            <a:r>
              <a:rPr lang="en-US" altLang="tr-TR" dirty="0"/>
              <a:t> </a:t>
            </a:r>
            <a:r>
              <a:rPr lang="en-US" altLang="tr-TR" dirty="0" err="1"/>
              <a:t>tespit</a:t>
            </a:r>
            <a:r>
              <a:rPr lang="en-US" altLang="tr-TR" dirty="0"/>
              <a:t> </a:t>
            </a:r>
            <a:r>
              <a:rPr lang="en-US" altLang="tr-TR" dirty="0" err="1"/>
              <a:t>edilen</a:t>
            </a:r>
            <a:r>
              <a:rPr lang="en-US" altLang="tr-TR" dirty="0"/>
              <a:t> belli </a:t>
            </a:r>
            <a:r>
              <a:rPr lang="en-US" altLang="tr-TR" dirty="0" err="1"/>
              <a:t>sanat</a:t>
            </a:r>
            <a:r>
              <a:rPr lang="en-US" altLang="tr-TR" dirty="0"/>
              <a:t> </a:t>
            </a:r>
            <a:r>
              <a:rPr lang="en-US" altLang="tr-TR" dirty="0" err="1"/>
              <a:t>dallarının</a:t>
            </a:r>
            <a:r>
              <a:rPr lang="en-US" altLang="tr-TR" dirty="0"/>
              <a:t> </a:t>
            </a:r>
            <a:r>
              <a:rPr lang="en-US" altLang="tr-TR" dirty="0" err="1"/>
              <a:t>birinde</a:t>
            </a:r>
            <a:r>
              <a:rPr lang="en-US" altLang="tr-TR" dirty="0"/>
              <a:t> </a:t>
            </a:r>
            <a:r>
              <a:rPr lang="en-US" altLang="tr-TR" dirty="0" err="1"/>
              <a:t>yeterlik</a:t>
            </a:r>
            <a:r>
              <a:rPr lang="en-US" altLang="tr-TR" dirty="0"/>
              <a:t> </a:t>
            </a:r>
            <a:r>
              <a:rPr lang="en-US" altLang="tr-TR" dirty="0" err="1"/>
              <a:t>kazanmış</a:t>
            </a:r>
            <a:r>
              <a:rPr lang="en-US" altLang="tr-TR" dirty="0"/>
              <a:t> </a:t>
            </a:r>
            <a:r>
              <a:rPr lang="en-US" altLang="tr-TR" dirty="0" err="1"/>
              <a:t>olan</a:t>
            </a:r>
            <a:r>
              <a:rPr lang="en-US" altLang="tr-TR" dirty="0"/>
              <a:t> </a:t>
            </a:r>
            <a:r>
              <a:rPr lang="tr-TR" altLang="tr-TR" dirty="0"/>
              <a:t>22/2/2018 tarihli ve 7100 sayılı Yükseköğretim Kanunu ile Bazı Kanun ve Kanun Hükmünde Kararnamelerde Değişiklik Yapılması Hakkında Kanunun 34 üncü maddesinin ikinci fıkrası kapsamındakiler de dahil olmak üzere </a:t>
            </a:r>
            <a:r>
              <a:rPr lang="tr-TR" altLang="tr-TR" dirty="0">
                <a:highlight>
                  <a:srgbClr val="FF00FF"/>
                </a:highlight>
              </a:rPr>
              <a:t>uygulamalı birimlerde görev yapan öğretim görevlileri ile </a:t>
            </a:r>
            <a:r>
              <a:rPr lang="en-US" altLang="tr-TR" dirty="0" err="1">
                <a:highlight>
                  <a:srgbClr val="FF00FF"/>
                </a:highlight>
              </a:rPr>
              <a:t>araştırma</a:t>
            </a:r>
            <a:r>
              <a:rPr lang="en-US" altLang="tr-TR" dirty="0">
                <a:highlight>
                  <a:srgbClr val="FF00FF"/>
                </a:highlight>
              </a:rPr>
              <a:t> </a:t>
            </a:r>
            <a:r>
              <a:rPr lang="en-US" altLang="tr-TR" dirty="0" err="1">
                <a:highlight>
                  <a:srgbClr val="FF00FF"/>
                </a:highlight>
              </a:rPr>
              <a:t>görevlilerine</a:t>
            </a:r>
            <a:r>
              <a:rPr lang="en-US" altLang="tr-TR" dirty="0">
                <a:highlight>
                  <a:srgbClr val="FF00FF"/>
                </a:highlight>
              </a:rPr>
              <a:t> </a:t>
            </a:r>
            <a:r>
              <a:rPr lang="en-US" altLang="tr-TR" dirty="0" err="1">
                <a:highlight>
                  <a:srgbClr val="FF00FF"/>
                </a:highlight>
              </a:rPr>
              <a:t>talepleri</a:t>
            </a:r>
            <a:r>
              <a:rPr lang="en-US" altLang="tr-TR" dirty="0">
                <a:highlight>
                  <a:srgbClr val="FF00FF"/>
                </a:highlight>
              </a:rPr>
              <a:t> </a:t>
            </a:r>
            <a:r>
              <a:rPr lang="en-US" altLang="tr-TR" dirty="0" err="1">
                <a:highlight>
                  <a:srgbClr val="FF00FF"/>
                </a:highlight>
              </a:rPr>
              <a:t>üzerine</a:t>
            </a:r>
            <a:r>
              <a:rPr lang="en-US" altLang="tr-TR" dirty="0">
                <a:highlight>
                  <a:srgbClr val="FF00FF"/>
                </a:highlight>
              </a:rPr>
              <a:t> </a:t>
            </a:r>
            <a:r>
              <a:rPr lang="en-US" altLang="tr-TR" dirty="0" err="1">
                <a:highlight>
                  <a:srgbClr val="FF00FF"/>
                </a:highlight>
              </a:rPr>
              <a:t>ve</a:t>
            </a:r>
            <a:r>
              <a:rPr lang="en-US" altLang="tr-TR" dirty="0">
                <a:highlight>
                  <a:srgbClr val="FF00FF"/>
                </a:highlight>
              </a:rPr>
              <a:t> </a:t>
            </a:r>
            <a:r>
              <a:rPr lang="en-US" altLang="tr-TR" dirty="0" err="1">
                <a:highlight>
                  <a:srgbClr val="FF00FF"/>
                </a:highlight>
              </a:rPr>
              <a:t>üniversite</a:t>
            </a:r>
            <a:r>
              <a:rPr lang="en-US" altLang="tr-TR" dirty="0">
                <a:highlight>
                  <a:srgbClr val="FF00FF"/>
                </a:highlight>
              </a:rPr>
              <a:t> </a:t>
            </a:r>
            <a:r>
              <a:rPr lang="en-US" altLang="tr-TR" dirty="0" err="1">
                <a:highlight>
                  <a:srgbClr val="FF00FF"/>
                </a:highlight>
              </a:rPr>
              <a:t>yönetim</a:t>
            </a:r>
            <a:r>
              <a:rPr lang="en-US" altLang="tr-TR" dirty="0">
                <a:highlight>
                  <a:srgbClr val="FF00FF"/>
                </a:highlight>
              </a:rPr>
              <a:t> </a:t>
            </a:r>
            <a:r>
              <a:rPr lang="en-US" altLang="tr-TR" dirty="0" err="1">
                <a:highlight>
                  <a:srgbClr val="FF00FF"/>
                </a:highlight>
              </a:rPr>
              <a:t>kurulunun</a:t>
            </a:r>
            <a:r>
              <a:rPr lang="en-US" altLang="tr-TR" dirty="0">
                <a:highlight>
                  <a:srgbClr val="FF00FF"/>
                </a:highlight>
              </a:rPr>
              <a:t> </a:t>
            </a:r>
            <a:r>
              <a:rPr lang="en-US" altLang="tr-TR" dirty="0" err="1">
                <a:highlight>
                  <a:srgbClr val="FF00FF"/>
                </a:highlight>
              </a:rPr>
              <a:t>uygun</a:t>
            </a:r>
            <a:r>
              <a:rPr lang="en-US" altLang="tr-TR" dirty="0">
                <a:highlight>
                  <a:srgbClr val="FF00FF"/>
                </a:highlight>
              </a:rPr>
              <a:t> </a:t>
            </a:r>
            <a:r>
              <a:rPr lang="en-US" altLang="tr-TR" dirty="0" err="1">
                <a:highlight>
                  <a:srgbClr val="FF00FF"/>
                </a:highlight>
              </a:rPr>
              <a:t>görmesi</a:t>
            </a:r>
            <a:r>
              <a:rPr lang="en-US" altLang="tr-TR" dirty="0">
                <a:highlight>
                  <a:srgbClr val="FF00FF"/>
                </a:highlight>
              </a:rPr>
              <a:t> </a:t>
            </a:r>
            <a:r>
              <a:rPr lang="en-US" altLang="tr-TR" dirty="0" err="1">
                <a:highlight>
                  <a:srgbClr val="FF00FF"/>
                </a:highlight>
              </a:rPr>
              <a:t>halinde</a:t>
            </a:r>
            <a:r>
              <a:rPr lang="en-US" altLang="tr-TR" dirty="0">
                <a:highlight>
                  <a:srgbClr val="FF00FF"/>
                </a:highlight>
              </a:rPr>
              <a:t> </a:t>
            </a:r>
            <a:r>
              <a:rPr lang="en-US" altLang="tr-TR" dirty="0" err="1">
                <a:highlight>
                  <a:srgbClr val="FF00FF"/>
                </a:highlight>
              </a:rPr>
              <a:t>ders</a:t>
            </a:r>
            <a:r>
              <a:rPr lang="en-US" altLang="tr-TR" dirty="0">
                <a:highlight>
                  <a:srgbClr val="FF00FF"/>
                </a:highlight>
              </a:rPr>
              <a:t> </a:t>
            </a:r>
            <a:r>
              <a:rPr lang="en-US" altLang="tr-TR" dirty="0" err="1">
                <a:highlight>
                  <a:srgbClr val="FF00FF"/>
                </a:highlight>
              </a:rPr>
              <a:t>görevi</a:t>
            </a:r>
            <a:r>
              <a:rPr lang="en-US" altLang="tr-TR" dirty="0">
                <a:highlight>
                  <a:srgbClr val="FF00FF"/>
                </a:highlight>
              </a:rPr>
              <a:t> </a:t>
            </a:r>
            <a:r>
              <a:rPr lang="en-US" altLang="tr-TR" dirty="0" err="1">
                <a:highlight>
                  <a:srgbClr val="FF00FF"/>
                </a:highlight>
              </a:rPr>
              <a:t>verilebilir</a:t>
            </a:r>
            <a:r>
              <a:rPr lang="en-US" altLang="tr-TR" dirty="0">
                <a:highlight>
                  <a:srgbClr val="FF00FF"/>
                </a:highlight>
              </a:rPr>
              <a:t>.</a:t>
            </a:r>
            <a:endParaRPr lang="tr-TR" altLang="tr-TR" dirty="0">
              <a:highlight>
                <a:srgbClr val="FF00FF"/>
              </a:highligh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2313</TotalTime>
  <Words>5976</Words>
  <Application>Microsoft Office PowerPoint</Application>
  <PresentationFormat>Ekran Gösterisi (4:3)</PresentationFormat>
  <Paragraphs>326</Paragraphs>
  <Slides>59</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59</vt:i4>
      </vt:variant>
    </vt:vector>
  </HeadingPairs>
  <TitlesOfParts>
    <vt:vector size="66" baseType="lpstr">
      <vt:lpstr>Century Gothic</vt:lpstr>
      <vt:lpstr>Arial</vt:lpstr>
      <vt:lpstr>Wingdings 3</vt:lpstr>
      <vt:lpstr>Calibri</vt:lpstr>
      <vt:lpstr>Times New Roman</vt:lpstr>
      <vt:lpstr>Verdana</vt:lpstr>
      <vt:lpstr>İyon</vt:lpstr>
      <vt:lpstr>PowerPoint Sunusu</vt:lpstr>
      <vt:lpstr>   İLGİLİ MEVZUATLAR</vt:lpstr>
      <vt:lpstr>2914 sayılı Yükseköğretim Personel Kanununun 11 inci Maddesi; </vt:lpstr>
      <vt:lpstr>2914 sayılı Yükseköğretim Personel Kanununun 11 inci Maddesi; </vt:lpstr>
      <vt:lpstr>2914 sayılı Yükseköğretim Personel Kanununun 11 inci Maddesi;</vt:lpstr>
      <vt:lpstr>2914 sayılı Yükseköğretim Personel Kanununun 11 inci Maddesi;</vt:lpstr>
      <vt:lpstr>2914 sayılı Yükseköğretim Personel   Kanununun 11 inci Maddesi; </vt:lpstr>
      <vt:lpstr> 2547 sayılı Yükseköğretim Kanununun 36/3 üncü Maddesi;  </vt:lpstr>
      <vt:lpstr>2547 sayılı Yükseköğretim Kanununun 36/3 üncü Maddesi Devamı;</vt:lpstr>
      <vt:lpstr>2547 sayılı Yükseköğretim Kanununun 36/3 üncü Maddesi Devamı</vt:lpstr>
      <vt:lpstr> 2547 sayılı Yükseköğretim Kanununun 36/4 üncü Maddesi;  </vt:lpstr>
      <vt:lpstr> 2547 sayılı Yükseköğretim Kanununun 36/ 5 inci Maddesi;  </vt:lpstr>
      <vt:lpstr> 2547 sayılı Yükseköğretim Kanununun 40/ a Maddesi;  </vt:lpstr>
      <vt:lpstr> 2547 sayılı Yükseköğretim Kanununun 40/ a Maddesi;  </vt:lpstr>
      <vt:lpstr> 2547 sayılı Yükseköğretim Kanununun 40/ b Maddesi;  </vt:lpstr>
      <vt:lpstr> 2547 sayılı Yükseköğretim Kanununun 40/ d Maddesi;  </vt:lpstr>
      <vt:lpstr>3843 sayılı Yasanın 10 uncu Maddesi:</vt:lpstr>
      <vt:lpstr>İkinci Öğretimle ilgili 94/5593 Sayılı Bakanlar Kurulu Kararı </vt:lpstr>
      <vt:lpstr>DERS YÜKÜ TESPİTİ VE EK DERS ÜCRETİ ÖDEMELERİNDE UYULACAK ESASLAR Madde1</vt:lpstr>
      <vt:lpstr>HAFTALIK DERS YÜKÜ DENKLİKLERİ</vt:lpstr>
      <vt:lpstr>  DERS YÜKÜ VE EK DERS SAATLERİ TABLOSU </vt:lpstr>
      <vt:lpstr>PowerPoint Sunusu</vt:lpstr>
      <vt:lpstr>PowerPoint Sunusu</vt:lpstr>
      <vt:lpstr>PowerPoint Sunusu</vt:lpstr>
      <vt:lpstr>Madde-2 Haftalık Ders Yükü Denklikleri   </vt:lpstr>
      <vt:lpstr>a) Teorik Dersler </vt:lpstr>
      <vt:lpstr>(YÖK Yürütme kurulunun 24/06/2021 tarihli toplantısında alınan kararla eklenen paragraf)</vt:lpstr>
      <vt:lpstr>   b) Diğer Faaliyetler:</vt:lpstr>
      <vt:lpstr> </vt:lpstr>
      <vt:lpstr> </vt:lpstr>
      <vt:lpstr>PowerPoint Sunusu</vt:lpstr>
      <vt:lpstr>H.Ü.Ek Ders Yönergesi 8 nci Madde</vt:lpstr>
      <vt:lpstr>Madde 3 EK DERS ÜCRETİ </vt:lpstr>
      <vt:lpstr>Madde 3 EK DERS ÜCRETİ </vt:lpstr>
      <vt:lpstr>PowerPoint Sunusu</vt:lpstr>
      <vt:lpstr>PowerPoint Sunusu</vt:lpstr>
      <vt:lpstr>PowerPoint Sunusu</vt:lpstr>
      <vt:lpstr>PowerPoint Sunusu</vt:lpstr>
      <vt:lpstr>PowerPoint Sunusu</vt:lpstr>
      <vt:lpstr>PowerPoint Sunusu</vt:lpstr>
      <vt:lpstr>PowerPoint Sunusu</vt:lpstr>
      <vt:lpstr>SINAV ÜCRETİ</vt:lpstr>
      <vt:lpstr>SINAV ÜCRETİ TABLOSU</vt:lpstr>
      <vt:lpstr> Diğer Hususlar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user</cp:lastModifiedBy>
  <cp:revision>253</cp:revision>
  <cp:lastPrinted>2012-09-17T08:25:19Z</cp:lastPrinted>
  <dcterms:created xsi:type="dcterms:W3CDTF">2012-08-12T16:58:57Z</dcterms:created>
  <dcterms:modified xsi:type="dcterms:W3CDTF">2026-06-10T11:40:37Z</dcterms:modified>
</cp:coreProperties>
</file>